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56" r:id="rId3"/>
    <p:sldId id="265" r:id="rId4"/>
    <p:sldId id="264" r:id="rId5"/>
    <p:sldId id="259" r:id="rId6"/>
    <p:sldId id="269" r:id="rId7"/>
    <p:sldId id="260" r:id="rId8"/>
    <p:sldId id="267" r:id="rId9"/>
    <p:sldId id="273" r:id="rId10"/>
    <p:sldId id="257" r:id="rId11"/>
    <p:sldId id="266" r:id="rId12"/>
    <p:sldId id="262" r:id="rId13"/>
    <p:sldId id="274" r:id="rId14"/>
    <p:sldId id="268"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CBF"/>
    <a:srgbClr val="FFE9AB"/>
    <a:srgbClr val="3399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2" autoAdjust="0"/>
    <p:restoredTop sz="94624" autoAdjust="0"/>
  </p:normalViewPr>
  <p:slideViewPr>
    <p:cSldViewPr>
      <p:cViewPr>
        <p:scale>
          <a:sx n="100" d="100"/>
          <a:sy n="100" d="100"/>
        </p:scale>
        <p:origin x="-1428" y="-636"/>
      </p:cViewPr>
      <p:guideLst>
        <p:guide orient="horz" pos="2160"/>
        <p:guide pos="2880"/>
      </p:guideLst>
    </p:cSldViewPr>
  </p:slideViewPr>
  <p:outlineViewPr>
    <p:cViewPr>
      <p:scale>
        <a:sx n="33" d="100"/>
        <a:sy n="33" d="100"/>
      </p:scale>
      <p:origin x="0" y="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B7315-142C-4EFB-9961-B1FD0748A971}" type="datetimeFigureOut">
              <a:rPr lang="it-IT" smtClean="0"/>
              <a:pPr/>
              <a:t>15/02/2013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3C271-D702-425D-9BA6-2EBA381C0F7B}" type="slidenum">
              <a:rPr lang="it-IT" smtClean="0"/>
              <a:pPr/>
              <a:t>‹N›</a:t>
            </a:fld>
            <a:endParaRPr lang="it-IT"/>
          </a:p>
        </p:txBody>
      </p:sp>
    </p:spTree>
    <p:extLst>
      <p:ext uri="{BB962C8B-B14F-4D97-AF65-F5344CB8AC3E}">
        <p14:creationId xmlns:p14="http://schemas.microsoft.com/office/powerpoint/2010/main" val="2191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15/02/2013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15/02/2013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campo+di+auschwitz+foto&amp;source=images&amp;cd=&amp;cad=rja&amp;docid=GTO5nFZDv0ZIqM&amp;tbnid=IV6WTz7Y4FxolM:&amp;ved=0CAUQjRw&amp;url=http://it.dreamstime.com/fotografia-stock-libera-da-diritti-campo-di-concentramento-di-auschwitz-polonia-image23580495&amp;ei=y8IYUfzMOYTNswaFwIGAAQ&amp;bvm=bv.42080656,d.bGE&amp;psig=AFQjCNE9Vk8eGJ5wMbH2010UjW2NvO0pqg&amp;ust=1360663545217864"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54000"/>
          </a:srgbClr>
        </a:solidFill>
        <a:effectLst/>
      </p:bgPr>
    </p:bg>
    <p:spTree>
      <p:nvGrpSpPr>
        <p:cNvPr id="1" name=""/>
        <p:cNvGrpSpPr/>
        <p:nvPr/>
      </p:nvGrpSpPr>
      <p:grpSpPr>
        <a:xfrm>
          <a:off x="0" y="0"/>
          <a:ext cx="0" cy="0"/>
          <a:chOff x="0" y="0"/>
          <a:chExt cx="0" cy="0"/>
        </a:xfrm>
      </p:grpSpPr>
      <p:pic>
        <p:nvPicPr>
          <p:cNvPr id="1026" name="Picture 2"/>
          <p:cNvPicPr preferRelativeResize="0">
            <a:picLocks noChangeAspect="1" noChangeArrowheads="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5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30832" y="1563"/>
            <a:ext cx="3410540" cy="2585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251520" y="1412776"/>
            <a:ext cx="8229600" cy="4525963"/>
          </a:xfrm>
        </p:spPr>
        <p:txBody>
          <a:bodyPr>
            <a:noAutofit/>
          </a:bodyPr>
          <a:lstStyle/>
          <a:p>
            <a:pPr marL="0" indent="0" algn="just">
              <a:buNone/>
            </a:pPr>
            <a:r>
              <a:rPr lang="it-IT" sz="4400" dirty="0">
                <a:solidFill>
                  <a:schemeClr val="bg1"/>
                </a:solidFill>
              </a:rPr>
              <a:t>N</a:t>
            </a:r>
            <a:r>
              <a:rPr lang="it-IT" sz="4400" dirty="0" smtClean="0">
                <a:solidFill>
                  <a:schemeClr val="bg1"/>
                </a:solidFill>
              </a:rPr>
              <a:t>ella presentazione che segue, ogni fotografia a colori, esclusa quella iniziale, e alcune in bianco e nero SONO STATE SCATTATE DIRETTAMENTE DA UNO DI NOI NEI CAMPI DI AUSCHWITZ-BIRKENAU durante una visita il 6 novembre 2012.</a:t>
            </a:r>
            <a:endParaRPr lang="it-IT" sz="4400" dirty="0">
              <a:solidFill>
                <a:schemeClr val="bg1"/>
              </a:solidFill>
            </a:endParaRPr>
          </a:p>
        </p:txBody>
      </p:sp>
    </p:spTree>
    <p:extLst>
      <p:ext uri="{BB962C8B-B14F-4D97-AF65-F5344CB8AC3E}">
        <p14:creationId xmlns:p14="http://schemas.microsoft.com/office/powerpoint/2010/main" val="2716101018"/>
      </p:ext>
    </p:extLst>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29600" cy="1143000"/>
          </a:xfrm>
        </p:spPr>
        <p:txBody>
          <a:bodyPr>
            <a:noAutofit/>
          </a:bodyPr>
          <a:lstStyle/>
          <a:p>
            <a:r>
              <a:rPr lang="it-IT" sz="6000" dirty="0" smtClean="0">
                <a:solidFill>
                  <a:srgbClr val="C00000"/>
                </a:solidFill>
                <a:latin typeface="Algerian" pitchFamily="82" charset="0"/>
              </a:rPr>
              <a:t>La soluzione finale</a:t>
            </a:r>
            <a:endParaRPr lang="it-IT" sz="6000" dirty="0">
              <a:solidFill>
                <a:srgbClr val="C00000"/>
              </a:solidFill>
              <a:latin typeface="Algerian" pitchFamily="82" charset="0"/>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227" y="4837863"/>
            <a:ext cx="4320000" cy="202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49080"/>
            <a:ext cx="4320000" cy="270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contenuto 2"/>
          <p:cNvSpPr>
            <a:spLocks noGrp="1"/>
          </p:cNvSpPr>
          <p:nvPr>
            <p:ph idx="1"/>
          </p:nvPr>
        </p:nvSpPr>
        <p:spPr>
          <a:xfrm>
            <a:off x="-301771" y="1196752"/>
            <a:ext cx="9445771" cy="4525963"/>
          </a:xfrm>
        </p:spPr>
        <p:txBody>
          <a:bodyPr>
            <a:normAutofit/>
          </a:bodyPr>
          <a:lstStyle/>
          <a:p>
            <a:pPr algn="just">
              <a:buNone/>
            </a:pPr>
            <a:r>
              <a:rPr lang="it-IT" sz="2400" dirty="0" smtClean="0">
                <a:latin typeface="+mj-lt"/>
              </a:rPr>
              <a:t>     </a:t>
            </a:r>
            <a:r>
              <a:rPr lang="it-IT" sz="2000" dirty="0" smtClean="0">
                <a:latin typeface="+mj-lt"/>
              </a:rPr>
              <a:t>Il complesso dei campi di Auschwitz svolse un ruolo fondamentale nei progetti di "soluzione finale del problema ebraico" - eufemismo con il quale i nazisti indicarono lo sterminio degli ebrei (nel campo, tuttavia, trovarono la morte anche molte altre categorie di internati) - divenendo rapidamente il più grande ed efficiente centro di sterminio nazista. Auschwitz, nell'immaginario collettivo, è diventato il simbolo universale del lager nazista. Dal 1979, ciò che resta di quel luogo è patrimonio dell'umanità dell'UNESCO.</a:t>
            </a:r>
          </a:p>
          <a:p>
            <a:pPr algn="just">
              <a:buNone/>
            </a:pPr>
            <a:r>
              <a:rPr lang="it-IT" sz="2000" dirty="0" smtClean="0">
                <a:latin typeface="+mj-lt"/>
              </a:rPr>
              <a:t>	</a:t>
            </a:r>
            <a:endParaRPr lang="it-IT" sz="2000" dirty="0">
              <a:latin typeface="+mj-lt"/>
            </a:endParaRPr>
          </a:p>
          <a:p>
            <a:pPr algn="just">
              <a:buNone/>
            </a:pPr>
            <a:r>
              <a:rPr lang="it-IT" sz="1200" dirty="0" smtClean="0">
                <a:latin typeface="+mj-lt"/>
              </a:rPr>
              <a:t>           Valigie dei deportati conservate nel museo di Auschwitz                        </a:t>
            </a:r>
          </a:p>
          <a:p>
            <a:pPr marL="3657600" lvl="8" indent="0" algn="just">
              <a:buNone/>
            </a:pPr>
            <a:r>
              <a:rPr lang="it-IT" sz="1200" dirty="0" smtClean="0">
                <a:latin typeface="+mj-lt"/>
              </a:rPr>
              <a:t>	 </a:t>
            </a:r>
            <a:endParaRPr lang="it-IT" sz="1200" dirty="0">
              <a:latin typeface="+mj-lt"/>
            </a:endParaRPr>
          </a:p>
          <a:p>
            <a:pPr marL="3657600" lvl="8" indent="0" algn="just">
              <a:buNone/>
            </a:pPr>
            <a:r>
              <a:rPr lang="it-IT" sz="1200" dirty="0" smtClean="0">
                <a:latin typeface="+mj-lt"/>
              </a:rPr>
              <a:t>                                      </a:t>
            </a:r>
          </a:p>
          <a:p>
            <a:pPr marL="3657600" lvl="8" indent="0" algn="just">
              <a:buNone/>
            </a:pPr>
            <a:r>
              <a:rPr lang="it-IT" sz="1200" dirty="0">
                <a:latin typeface="+mj-lt"/>
              </a:rPr>
              <a:t>	 </a:t>
            </a:r>
            <a:r>
              <a:rPr lang="it-IT" sz="1200" dirty="0" smtClean="0">
                <a:latin typeface="+mj-lt"/>
              </a:rPr>
              <a:t>               Scarpe di donne deportate conservate nel museo di Auschwitz</a:t>
            </a:r>
            <a:endParaRPr lang="it-IT" sz="1200" dirty="0">
              <a:latin typeface="+mj-lt"/>
            </a:endParaRPr>
          </a:p>
        </p:txBody>
      </p:sp>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Win7\Desktop\foto Maggy\IMG_08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89" r="11531"/>
          <a:stretch/>
        </p:blipFill>
        <p:spPr bwMode="auto">
          <a:xfrm rot="16200000">
            <a:off x="667358" y="3583099"/>
            <a:ext cx="2552700" cy="36724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Win7\Pictures\Foto Cracovia-Auschwitz Scarsi Roberta\DSC006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149080"/>
            <a:ext cx="3456000" cy="259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57200" y="274638"/>
            <a:ext cx="8229600" cy="906462"/>
          </a:xfrm>
        </p:spPr>
        <p:txBody>
          <a:bodyPr>
            <a:noAutofit/>
          </a:bodyPr>
          <a:lstStyle/>
          <a:p>
            <a:r>
              <a:rPr lang="it-IT" sz="6000" dirty="0" smtClean="0">
                <a:solidFill>
                  <a:srgbClr val="C00000"/>
                </a:solidFill>
                <a:latin typeface="Algerian" pitchFamily="82" charset="0"/>
              </a:rPr>
              <a:t>La funzione</a:t>
            </a:r>
            <a:endParaRPr lang="it-IT" sz="6000" dirty="0">
              <a:solidFill>
                <a:srgbClr val="C00000"/>
              </a:solidFill>
              <a:latin typeface="Algerian" pitchFamily="82" charset="0"/>
            </a:endParaRPr>
          </a:p>
        </p:txBody>
      </p:sp>
      <p:sp>
        <p:nvSpPr>
          <p:cNvPr id="4" name="Rettangolo 3"/>
          <p:cNvSpPr/>
          <p:nvPr/>
        </p:nvSpPr>
        <p:spPr>
          <a:xfrm>
            <a:off x="-13940" y="1196752"/>
            <a:ext cx="9108504" cy="4339650"/>
          </a:xfrm>
          <a:prstGeom prst="rect">
            <a:avLst/>
          </a:prstGeom>
        </p:spPr>
        <p:txBody>
          <a:bodyPr wrap="square">
            <a:spAutoFit/>
          </a:bodyPr>
          <a:lstStyle/>
          <a:p>
            <a:pPr algn="just"/>
            <a:r>
              <a:rPr lang="it-IT" dirty="0" smtClean="0">
                <a:latin typeface="+mj-lt"/>
              </a:rPr>
              <a:t>Auschwitz fu inizialmente fondato come campo di concentramento e di smistamento dei prigionieri di origine polacca e non specificatamente per lo sterminio del popolo ebraico.</a:t>
            </a:r>
          </a:p>
          <a:p>
            <a:pPr algn="just"/>
            <a:r>
              <a:rPr lang="it-IT" dirty="0" smtClean="0">
                <a:latin typeface="+mj-lt"/>
              </a:rPr>
              <a:t>Infatti, nonostante il violento antisemitismo proprio della dittatura nazionalsocialista, all'epoca della fondazione del campo Hitler e i gerarchi del Terzo Reich non avevano ancora trovato quella che, eufemisticamente denominarono in seguito, la "soluzione finale del problema ebraico".</a:t>
            </a:r>
          </a:p>
          <a:p>
            <a:pPr algn="just"/>
            <a:r>
              <a:rPr lang="it-IT" dirty="0" smtClean="0">
                <a:latin typeface="+mj-lt"/>
              </a:rPr>
              <a:t>Tale "soluzione" sarebbe stata decisa da Hitler tra l'ottobre e il dicembre 1941</a:t>
            </a:r>
            <a:r>
              <a:rPr lang="it-IT" baseline="30000" dirty="0" smtClean="0">
                <a:latin typeface="+mj-lt"/>
              </a:rPr>
              <a:t> </a:t>
            </a:r>
            <a:r>
              <a:rPr lang="it-IT" dirty="0" smtClean="0">
                <a:latin typeface="+mj-lt"/>
              </a:rPr>
              <a:t>e pianificata nel corso della Conferenza di </a:t>
            </a:r>
            <a:r>
              <a:rPr lang="it-IT" dirty="0" err="1" smtClean="0">
                <a:latin typeface="+mj-lt"/>
              </a:rPr>
              <a:t>Wannsee</a:t>
            </a:r>
            <a:r>
              <a:rPr lang="it-IT" dirty="0" smtClean="0">
                <a:latin typeface="+mj-lt"/>
              </a:rPr>
              <a:t> del 20 gennaio 1942, durante la quale si decise lo sterminio scientifico del popolo ebraico (e di altre minoranze) e che diede avvio, dalla metà del 1942, alla fase più brutale dell'Olocausto, quella del genocidio. Per quella data ad Auschwitz era stato reso pienamente operativo ed efficiente il grande complesso di sterminio di Birkenau.</a:t>
            </a:r>
          </a:p>
          <a:p>
            <a:pPr algn="just"/>
            <a:endParaRPr lang="it-IT" dirty="0">
              <a:latin typeface="+mj-lt"/>
            </a:endParaRPr>
          </a:p>
          <a:p>
            <a:pPr algn="just"/>
            <a:endParaRPr lang="it-IT" dirty="0" smtClean="0">
              <a:latin typeface="+mj-lt"/>
            </a:endParaRPr>
          </a:p>
          <a:p>
            <a:pPr algn="just"/>
            <a:r>
              <a:rPr lang="it-IT" dirty="0">
                <a:latin typeface="+mj-lt"/>
              </a:rPr>
              <a:t>	</a:t>
            </a:r>
            <a:r>
              <a:rPr lang="it-IT" dirty="0" smtClean="0">
                <a:latin typeface="+mj-lt"/>
              </a:rPr>
              <a:t>			     </a:t>
            </a:r>
            <a:r>
              <a:rPr lang="it-IT" sz="1200" dirty="0" smtClean="0">
                <a:latin typeface="+mj-lt"/>
              </a:rPr>
              <a:t>Esterno e interno del</a:t>
            </a:r>
          </a:p>
          <a:p>
            <a:pPr algn="just"/>
            <a:r>
              <a:rPr lang="it-IT" sz="1200" dirty="0" smtClean="0">
                <a:latin typeface="+mj-lt"/>
              </a:rPr>
              <a:t> 				        crematorio numero 1</a:t>
            </a:r>
          </a:p>
          <a:p>
            <a:pPr algn="just"/>
            <a:r>
              <a:rPr lang="it-IT" sz="1200" dirty="0">
                <a:latin typeface="+mj-lt"/>
              </a:rPr>
              <a:t> </a:t>
            </a:r>
            <a:r>
              <a:rPr lang="it-IT" sz="1200" dirty="0" smtClean="0">
                <a:latin typeface="+mj-lt"/>
              </a:rPr>
              <a:t>                                                                                                                nel campo di Auschwitz</a:t>
            </a:r>
          </a:p>
          <a:p>
            <a:pPr algn="just"/>
            <a:r>
              <a:rPr lang="it-IT" dirty="0" smtClean="0">
                <a:latin typeface="+mj-lt"/>
              </a:rPr>
              <a:t>				         </a:t>
            </a:r>
            <a:endParaRPr lang="it-IT" dirty="0">
              <a:latin typeface="+mj-lt"/>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alpha val="64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70950"/>
            <a:ext cx="4225182" cy="23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p:txBody>
          <a:bodyPr>
            <a:noAutofit/>
          </a:bodyPr>
          <a:lstStyle/>
          <a:p>
            <a:r>
              <a:rPr lang="it-IT" sz="7200" dirty="0" err="1" smtClean="0">
                <a:solidFill>
                  <a:srgbClr val="C00000"/>
                </a:solidFill>
                <a:latin typeface="Algerian" pitchFamily="82" charset="0"/>
              </a:rPr>
              <a:t>birkenau</a:t>
            </a:r>
            <a:endParaRPr lang="it-IT" sz="7200" dirty="0">
              <a:solidFill>
                <a:srgbClr val="C00000"/>
              </a:solidFill>
              <a:latin typeface="Algerian" pitchFamily="82"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025" y="3602398"/>
            <a:ext cx="432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0" y="1412776"/>
            <a:ext cx="9144000" cy="3693319"/>
          </a:xfrm>
          <a:prstGeom prst="rect">
            <a:avLst/>
          </a:prstGeom>
        </p:spPr>
        <p:txBody>
          <a:bodyPr wrap="square">
            <a:spAutoFit/>
          </a:bodyPr>
          <a:lstStyle/>
          <a:p>
            <a:r>
              <a:rPr lang="it-IT" dirty="0" smtClean="0">
                <a:solidFill>
                  <a:schemeClr val="bg1"/>
                </a:solidFill>
              </a:rPr>
              <a:t>Birkenau fu concepito inizialmente, secondo i piani di </a:t>
            </a:r>
            <a:r>
              <a:rPr lang="it-IT" dirty="0" err="1" smtClean="0">
                <a:solidFill>
                  <a:schemeClr val="bg1"/>
                </a:solidFill>
              </a:rPr>
              <a:t>Himmler</a:t>
            </a:r>
            <a:r>
              <a:rPr lang="it-IT" dirty="0" smtClean="0">
                <a:solidFill>
                  <a:schemeClr val="bg1"/>
                </a:solidFill>
              </a:rPr>
              <a:t> del marzo 1941. Questo campo  fu il principale luogo di sterminio del complesso concentrazionario di Auschwitz. Qui furono imprigionate parecchie centinaia di migliaia di deportati, in diversi sotto-campo, e trovarono la morte circa 1,1 milioni di persone.</a:t>
            </a:r>
          </a:p>
          <a:p>
            <a:r>
              <a:rPr lang="it-IT" dirty="0" smtClean="0">
                <a:solidFill>
                  <a:schemeClr val="bg1"/>
                </a:solidFill>
              </a:rPr>
              <a:t>Il complesso di Birkenau divenne operativo il 7 ottobre 1941, inizialmente  come campo per i prigionieri di guerra russi catturati in grande numero durante le prime fasi dell'invasione tedesca. Degli oltre 13.000 deportati russi, solo 92 erano ancora vivi il 27 gennaio 1945 alla liberazione del campo</a:t>
            </a:r>
            <a:r>
              <a:rPr lang="it-IT" dirty="0">
                <a:solidFill>
                  <a:schemeClr val="bg1"/>
                </a:solidFill>
              </a:rPr>
              <a:t>. Il campo fu installato  a circa 3 km dal campo Auschwitz I . Il luogo fu selezionato per la vicinanza della linea ferroviaria che avrebbe semplificato le operazioni logistiche per le previste grandi deportazioni successive. Successivamente il campo fu utilizzato come strumento principale di sterminio nel contesto della tristemente famosa soluzione finale della questione ebraica.</a:t>
            </a:r>
          </a:p>
          <a:p>
            <a:endParaRPr lang="it-IT" dirty="0" smtClean="0">
              <a:solidFill>
                <a:schemeClr val="bg1"/>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6024" y="-243408"/>
            <a:ext cx="7772400" cy="1470025"/>
          </a:xfrm>
        </p:spPr>
        <p:txBody>
          <a:bodyPr>
            <a:noAutofit/>
          </a:bodyPr>
          <a:lstStyle/>
          <a:p>
            <a:r>
              <a:rPr lang="it-IT" sz="4800" dirty="0" smtClean="0">
                <a:solidFill>
                  <a:srgbClr val="C00000"/>
                </a:solidFill>
                <a:latin typeface="Algerian" pitchFamily="82" charset="0"/>
              </a:rPr>
              <a:t>L’ estensione del campo</a:t>
            </a:r>
            <a:endParaRPr lang="it-IT" sz="4800" dirty="0">
              <a:solidFill>
                <a:srgbClr val="C00000"/>
              </a:solidFill>
              <a:latin typeface="Algerian" pitchFamily="82" charset="0"/>
            </a:endParaRPr>
          </a:p>
        </p:txBody>
      </p:sp>
      <p:sp>
        <p:nvSpPr>
          <p:cNvPr id="6" name="Rettangolo 5"/>
          <p:cNvSpPr/>
          <p:nvPr/>
        </p:nvSpPr>
        <p:spPr>
          <a:xfrm>
            <a:off x="0" y="908720"/>
            <a:ext cx="9144000" cy="2031325"/>
          </a:xfrm>
          <a:prstGeom prst="rect">
            <a:avLst/>
          </a:prstGeom>
        </p:spPr>
        <p:txBody>
          <a:bodyPr wrap="square">
            <a:spAutoFit/>
          </a:bodyPr>
          <a:lstStyle/>
          <a:p>
            <a:pPr algn="just"/>
            <a:r>
              <a:rPr lang="it-IT" dirty="0"/>
              <a:t>Il campo fu installato  a circa 3 km dal campo Auschwitz I . Il luogo fu selezionato per la vicinanza della linea ferroviaria che avrebbe semplificato le operazioni logistiche per le previste grandi deportazioni successive. Successivamente il campo fu utilizzato come strumento principale di sterminio nel contesto della tristemente famosa soluzione finale della questione ebraica.</a:t>
            </a:r>
          </a:p>
          <a:p>
            <a:pPr algn="just"/>
            <a:r>
              <a:rPr lang="it-IT" dirty="0"/>
              <a:t>Quando il campo fu costruito, furono distrutte alcune abitazioni del luogo per ricavarne materiale da costruzione. Le dimensioni del campo  inizialmente erano di circa 2,5 km per 2 km ed era circondato da filo spinato elettrificato.</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18000"/>
            <a:ext cx="4320000"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ttangolo 7"/>
          <p:cNvSpPr/>
          <p:nvPr/>
        </p:nvSpPr>
        <p:spPr>
          <a:xfrm>
            <a:off x="0" y="2780928"/>
            <a:ext cx="9144000" cy="1200329"/>
          </a:xfrm>
          <a:prstGeom prst="rect">
            <a:avLst/>
          </a:prstGeom>
        </p:spPr>
        <p:txBody>
          <a:bodyPr wrap="square">
            <a:spAutoFit/>
          </a:bodyPr>
          <a:lstStyle/>
          <a:p>
            <a:pPr algn="just"/>
            <a:r>
              <a:rPr lang="it-IT" dirty="0"/>
              <a:t>Facevano parte del complesso tre campi principali e 45 </a:t>
            </a:r>
            <a:r>
              <a:rPr lang="it-IT" dirty="0" err="1"/>
              <a:t>sottocampi</a:t>
            </a:r>
            <a:r>
              <a:rPr lang="it-IT" dirty="0"/>
              <a:t>. L'area di interesse del campo , con sempre nuove espropriazioni forzate e demolizioni delle proprietà degli abitanti residenti, arrivò a ricoprire, dal dicembre 1941, la superficie complessiva di circa 40 chilometri </a:t>
            </a:r>
            <a:r>
              <a:rPr lang="it-IT" dirty="0">
                <a:solidFill>
                  <a:schemeClr val="bg1"/>
                </a:solidFill>
              </a:rPr>
              <a:t>quadrati.</a:t>
            </a:r>
          </a:p>
        </p:txBody>
      </p:sp>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89" t="11212" r="10202" b="10583"/>
          <a:stretch/>
        </p:blipFill>
        <p:spPr bwMode="auto">
          <a:xfrm>
            <a:off x="4695403" y="3618000"/>
            <a:ext cx="4427983" cy="3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33349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alpha val="6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29600" cy="1143000"/>
          </a:xfrm>
        </p:spPr>
        <p:txBody>
          <a:bodyPr>
            <a:noAutofit/>
          </a:bodyPr>
          <a:lstStyle/>
          <a:p>
            <a:r>
              <a:rPr lang="it-IT" sz="7200" dirty="0" smtClean="0">
                <a:solidFill>
                  <a:srgbClr val="C00000"/>
                </a:solidFill>
                <a:latin typeface="Algerian" pitchFamily="82" charset="0"/>
              </a:rPr>
              <a:t>La liberazione</a:t>
            </a:r>
            <a:endParaRPr lang="it-IT" sz="7200" dirty="0">
              <a:solidFill>
                <a:srgbClr val="C00000"/>
              </a:solidFill>
              <a:latin typeface="Algerian" pitchFamily="82" charset="0"/>
            </a:endParaRPr>
          </a:p>
        </p:txBody>
      </p:sp>
      <p:pic>
        <p:nvPicPr>
          <p:cNvPr id="8196" name="Picture 4" descr="http://www.iismarconi.net/inside/lavori/shoah/documenti/5%20D%20inf/sito/image/imag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1849"/>
            <a:ext cx="4762500" cy="3486151"/>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a:xfrm>
            <a:off x="-25871" y="1268760"/>
            <a:ext cx="8229600" cy="2664297"/>
          </a:xfrm>
        </p:spPr>
        <p:txBody>
          <a:bodyPr>
            <a:normAutofit/>
          </a:bodyPr>
          <a:lstStyle/>
          <a:p>
            <a:pPr algn="just">
              <a:buNone/>
            </a:pPr>
            <a:r>
              <a:rPr lang="it-IT" dirty="0" smtClean="0"/>
              <a:t>    </a:t>
            </a:r>
            <a:r>
              <a:rPr lang="it-IT" sz="2000" dirty="0" smtClean="0">
                <a:solidFill>
                  <a:schemeClr val="bg1"/>
                </a:solidFill>
              </a:rPr>
              <a:t>Il 27 gennaio 1945 il campo fu liberato dalle truppe sovietiche durante la loro rapida avanzata invernale dalla Vistola all'Oder. Il primo reparto che entrò nel campo faceva parte della LX Armata del generale </a:t>
            </a:r>
            <a:r>
              <a:rPr lang="it-IT" sz="2000" dirty="0" err="1" smtClean="0">
                <a:solidFill>
                  <a:schemeClr val="bg1"/>
                </a:solidFill>
              </a:rPr>
              <a:t>Kurockin</a:t>
            </a:r>
            <a:r>
              <a:rPr lang="it-IT" sz="2000" dirty="0" smtClean="0">
                <a:solidFill>
                  <a:schemeClr val="bg1"/>
                </a:solidFill>
              </a:rPr>
              <a:t> del 1° Fronte Ucraino del maresciallo Ivan </a:t>
            </a:r>
            <a:r>
              <a:rPr lang="it-IT" sz="2000" dirty="0" err="1" smtClean="0">
                <a:solidFill>
                  <a:schemeClr val="bg1"/>
                </a:solidFill>
              </a:rPr>
              <a:t>Konev</a:t>
            </a:r>
            <a:r>
              <a:rPr lang="it-IT" sz="2000" dirty="0" smtClean="0">
                <a:solidFill>
                  <a:schemeClr val="bg1"/>
                </a:solidFill>
              </a:rPr>
              <a:t>. Furono trovati circa 7.000 prigionieri ancora in vita. Inoltre, furono trovati migliaia di indumenti abbandonati, oggetti vari che possedevano i prigionieri prima di entrare nel campo e 8 tonnellate di capelli umani imballati e pronti per il trasporto</a:t>
            </a:r>
            <a:endParaRPr lang="it-IT" sz="2000" dirty="0">
              <a:solidFill>
                <a:schemeClr val="bg1"/>
              </a:solidFill>
            </a:endParaRPr>
          </a:p>
        </p:txBody>
      </p:sp>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932040" y="3933056"/>
            <a:ext cx="4211960"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500" fill="hold"/>
                                        <p:tgtEl>
                                          <p:spTgt spid="8197"/>
                                        </p:tgtEl>
                                        <p:attrNameLst>
                                          <p:attrName>ppt_x</p:attrName>
                                        </p:attrNameLst>
                                      </p:cBhvr>
                                      <p:tavLst>
                                        <p:tav tm="0">
                                          <p:val>
                                            <p:strVal val="#ppt_x"/>
                                          </p:val>
                                        </p:tav>
                                        <p:tav tm="100000">
                                          <p:val>
                                            <p:strVal val="#ppt_x"/>
                                          </p:val>
                                        </p:tav>
                                      </p:tavLst>
                                    </p:anim>
                                    <p:anim calcmode="lin" valueType="num">
                                      <p:cBhvr additive="base">
                                        <p:cTn id="13"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Win7\Pictures\Foto Cracovia-Auschwitz Scarsi Roberta\DSC00770.JPG"/>
          <p:cNvPicPr preferRelativeResize="0">
            <a:picLocks noChangeAspect="1" noChangeArrowheads="1"/>
          </p:cNvPicPr>
          <p:nvPr/>
        </p:nvPicPr>
        <p:blipFill rotWithShape="1">
          <a:blip r:embed="rId2" cstate="print">
            <a:extLst>
              <a:ext uri="{28A0092B-C50C-407E-A947-70E740481C1C}">
                <a14:useLocalDpi xmlns:a14="http://schemas.microsoft.com/office/drawing/2010/main" val="0"/>
              </a:ext>
            </a:extLst>
          </a:blip>
          <a:srcRect b="16270"/>
          <a:stretch/>
        </p:blipFill>
        <p:spPr bwMode="auto">
          <a:xfrm>
            <a:off x="5364088" y="3284984"/>
            <a:ext cx="3096000" cy="345638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438944" y="404664"/>
            <a:ext cx="8229600" cy="1143000"/>
          </a:xfrm>
        </p:spPr>
        <p:txBody>
          <a:bodyPr>
            <a:noAutofit/>
          </a:bodyPr>
          <a:lstStyle/>
          <a:p>
            <a:r>
              <a:rPr lang="it-IT" sz="7200" dirty="0" err="1" smtClean="0">
                <a:solidFill>
                  <a:srgbClr val="C00000"/>
                </a:solidFill>
                <a:latin typeface="Algerian" pitchFamily="82" charset="0"/>
              </a:rPr>
              <a:t>Aushwitz</a:t>
            </a:r>
            <a:r>
              <a:rPr lang="it-IT" sz="7200" dirty="0" smtClean="0">
                <a:solidFill>
                  <a:srgbClr val="C00000"/>
                </a:solidFill>
                <a:latin typeface="Algerian" pitchFamily="82" charset="0"/>
              </a:rPr>
              <a:t> dopo  la guerra</a:t>
            </a:r>
            <a:endParaRPr lang="it-IT" sz="7200" dirty="0">
              <a:solidFill>
                <a:srgbClr val="C00000"/>
              </a:solidFill>
              <a:latin typeface="Algerian" pitchFamily="82" charset="0"/>
            </a:endParaRPr>
          </a:p>
        </p:txBody>
      </p:sp>
      <p:sp>
        <p:nvSpPr>
          <p:cNvPr id="4" name="Rettangolo 3"/>
          <p:cNvSpPr/>
          <p:nvPr/>
        </p:nvSpPr>
        <p:spPr>
          <a:xfrm>
            <a:off x="107504" y="1949440"/>
            <a:ext cx="8892480" cy="1477328"/>
          </a:xfrm>
          <a:prstGeom prst="rect">
            <a:avLst/>
          </a:prstGeom>
        </p:spPr>
        <p:txBody>
          <a:bodyPr wrap="square">
            <a:spAutoFit/>
          </a:bodyPr>
          <a:lstStyle/>
          <a:p>
            <a:r>
              <a:rPr lang="it-IT" dirty="0" smtClean="0">
                <a:latin typeface="+mj-lt"/>
              </a:rPr>
              <a:t>Dopo la sua dismissione il campo di concentramento di Auschwitz è divenuto un luogo simbolo, dedicato alla memoria delle vittime.</a:t>
            </a:r>
          </a:p>
          <a:p>
            <a:r>
              <a:rPr lang="it-IT" dirty="0" smtClean="0">
                <a:latin typeface="+mj-lt"/>
              </a:rPr>
              <a:t> In Germania, dal 1996, il 27 gennaio (giorno della liberazione di Auschwitz) è la giornata ufficiale del ricordo delle vittime del nazionalsocialismo; anche in Italia la stessa data è ricordata come Shoah (Giorno della memoria).</a:t>
            </a:r>
          </a:p>
        </p:txBody>
      </p:sp>
      <p:pic>
        <p:nvPicPr>
          <p:cNvPr id="16385" name="Picture 1" descr="G:\Cracovia-Auschwitz\PB060253.JPG"/>
          <p:cNvPicPr>
            <a:picLocks noChangeAspect="1" noChangeArrowheads="1"/>
          </p:cNvPicPr>
          <p:nvPr/>
        </p:nvPicPr>
        <p:blipFill rotWithShape="1">
          <a:blip r:embed="rId3" cstate="print"/>
          <a:srcRect b="-45455"/>
          <a:stretch/>
        </p:blipFill>
        <p:spPr bwMode="auto">
          <a:xfrm>
            <a:off x="185736" y="3573016"/>
            <a:ext cx="4396558" cy="3456384"/>
          </a:xfrm>
          <a:prstGeom prst="rect">
            <a:avLst/>
          </a:prstGeom>
          <a:noFill/>
        </p:spPr>
      </p:pic>
      <p:sp>
        <p:nvSpPr>
          <p:cNvPr id="3" name="CasellaDiTesto 2"/>
          <p:cNvSpPr txBox="1"/>
          <p:nvPr/>
        </p:nvSpPr>
        <p:spPr>
          <a:xfrm>
            <a:off x="-17487" y="6021288"/>
            <a:ext cx="3324693" cy="461665"/>
          </a:xfrm>
          <a:prstGeom prst="rect">
            <a:avLst/>
          </a:prstGeom>
          <a:noFill/>
        </p:spPr>
        <p:txBody>
          <a:bodyPr wrap="none" rtlCol="0">
            <a:spAutoFit/>
          </a:bodyPr>
          <a:lstStyle/>
          <a:p>
            <a:r>
              <a:rPr lang="it-IT" sz="1200" dirty="0" smtClean="0"/>
              <a:t>       Quel che resta del crematorio numero 3,dopo </a:t>
            </a:r>
          </a:p>
          <a:p>
            <a:r>
              <a:rPr lang="it-IT" sz="1200" dirty="0" smtClean="0"/>
              <a:t>        il tentativo di eliminazione delle prove.</a:t>
            </a:r>
            <a:endParaRPr lang="it-IT" sz="12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5"/>
                                        </p:tgtEl>
                                        <p:attrNameLst>
                                          <p:attrName>style.visibility</p:attrName>
                                        </p:attrNameLst>
                                      </p:cBhvr>
                                      <p:to>
                                        <p:strVal val="visible"/>
                                      </p:to>
                                    </p:set>
                                    <p:anim calcmode="lin" valueType="num">
                                      <p:cBhvr additive="base">
                                        <p:cTn id="12" dur="500" fill="hold"/>
                                        <p:tgtEl>
                                          <p:spTgt spid="16385"/>
                                        </p:tgtEl>
                                        <p:attrNameLst>
                                          <p:attrName>ppt_x</p:attrName>
                                        </p:attrNameLst>
                                      </p:cBhvr>
                                      <p:tavLst>
                                        <p:tav tm="0">
                                          <p:val>
                                            <p:strVal val="#ppt_x"/>
                                          </p:val>
                                        </p:tav>
                                        <p:tav tm="100000">
                                          <p:val>
                                            <p:strVal val="#ppt_x"/>
                                          </p:val>
                                        </p:tav>
                                      </p:tavLst>
                                    </p:anim>
                                    <p:anim calcmode="lin" valueType="num">
                                      <p:cBhvr additive="base">
                                        <p:cTn id="13"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0794"/>
            <a:ext cx="8229600" cy="795498"/>
          </a:xfrm>
        </p:spPr>
        <p:txBody>
          <a:bodyPr>
            <a:noAutofit/>
          </a:bodyPr>
          <a:lstStyle/>
          <a:p>
            <a:r>
              <a:rPr lang="it-IT" sz="7200" dirty="0" smtClean="0">
                <a:solidFill>
                  <a:srgbClr val="C00000"/>
                </a:solidFill>
                <a:latin typeface="Algerian" pitchFamily="82" charset="0"/>
              </a:rPr>
              <a:t>commenti</a:t>
            </a:r>
            <a:endParaRPr lang="it-IT" sz="7200" dirty="0">
              <a:solidFill>
                <a:srgbClr val="C00000"/>
              </a:solidFill>
              <a:latin typeface="Algerian"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72394"/>
            <a:ext cx="4448845"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5" y="3739684"/>
            <a:ext cx="3943539" cy="295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flipH="1">
            <a:off x="67650" y="676722"/>
            <a:ext cx="9103462" cy="2800767"/>
          </a:xfrm>
          <a:prstGeom prst="rect">
            <a:avLst/>
          </a:prstGeom>
          <a:noFill/>
        </p:spPr>
        <p:txBody>
          <a:bodyPr wrap="square" rtlCol="0">
            <a:spAutoFit/>
          </a:bodyPr>
          <a:lstStyle/>
          <a:p>
            <a:pPr algn="just"/>
            <a:r>
              <a:rPr lang="it-IT" sz="1600" dirty="0"/>
              <a:t>N</a:t>
            </a:r>
            <a:r>
              <a:rPr lang="it-IT" sz="1600" dirty="0" smtClean="0"/>
              <a:t>el raccogliere queste informazioni, ci siamo sbalorditi della terribile tragedia prodotta dalla guerra e, in questo caso, dai campi di concentramento. Dobbiamo far sì  che questi fatti non si possano dimenticare per onorare i nostri morti e le persone che hanno vissuto quella terribile e inaccettabile esperienza. Le immagini sotto </a:t>
            </a:r>
            <a:r>
              <a:rPr lang="it-IT" sz="1600" dirty="0"/>
              <a:t>rappresentano la lapide </a:t>
            </a:r>
            <a:r>
              <a:rPr lang="it-IT" sz="1600" dirty="0" smtClean="0"/>
              <a:t>in lingua italiana </a:t>
            </a:r>
            <a:r>
              <a:rPr lang="it-IT" sz="1600" dirty="0"/>
              <a:t>in ricordo dei morti </a:t>
            </a:r>
            <a:r>
              <a:rPr lang="it-IT" sz="1600" dirty="0" smtClean="0"/>
              <a:t>europei e la statua simbolo dei caduti del campo.</a:t>
            </a:r>
          </a:p>
          <a:p>
            <a:pPr algn="just"/>
            <a:r>
              <a:rPr lang="it-IT" sz="1600" dirty="0" smtClean="0"/>
              <a:t>Io Giudici Federico ho visitato personalmente il campo di concentramento di </a:t>
            </a:r>
            <a:r>
              <a:rPr lang="it-IT" sz="1600" dirty="0" smtClean="0"/>
              <a:t>Auschwitz-Birkenau </a:t>
            </a:r>
            <a:r>
              <a:rPr lang="it-IT" sz="1600" dirty="0" smtClean="0"/>
              <a:t>in Polonia e, posso dire</a:t>
            </a:r>
            <a:r>
              <a:rPr lang="it-IT" sz="1600" dirty="0"/>
              <a:t> </a:t>
            </a:r>
            <a:r>
              <a:rPr lang="it-IT" sz="1600" dirty="0" smtClean="0"/>
              <a:t>che è stato il più grande  luogo di sofferenza e morte soprattutto del popolo ebreo. </a:t>
            </a:r>
          </a:p>
          <a:p>
            <a:pPr algn="just"/>
            <a:r>
              <a:rPr lang="it-IT" sz="1600" dirty="0" smtClean="0"/>
              <a:t>Ho visto immagini che mi hanno lasciato senza parole: i luoghi dove erano costretti a vivere, le 2 tonnellate di capelli tagliati negli ultimi sette mesi di guerra, le migliaia e migliaia di oggetti personali come valigie, pettini, tazze e brocche tolti ai deportati. </a:t>
            </a:r>
            <a:r>
              <a:rPr lang="it-IT" sz="1600" dirty="0"/>
              <a:t>T</a:t>
            </a:r>
            <a:r>
              <a:rPr lang="it-IT" sz="1600" dirty="0" smtClean="0"/>
              <a:t>utto ciò non va assolutamente dimenticato per tenere vivo il ricordo ed evitare che un altro massacro del genere si possa </a:t>
            </a:r>
            <a:r>
              <a:rPr lang="it-IT" sz="1600" dirty="0" smtClean="0"/>
              <a:t>ripetere </a:t>
            </a:r>
            <a:r>
              <a:rPr lang="it-IT" sz="1600" smtClean="0"/>
              <a:t>in futuro!</a:t>
            </a:r>
            <a:endParaRPr lang="it-IT" sz="1600" dirty="0"/>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800px-Auschwitz_I_entrance_snow[1].jpg">
            <a:hlinkClick r:id="rId2" action="ppaction://hlinksldjump"/>
          </p:cNvPr>
          <p:cNvPicPr>
            <a:picLocks noChangeAspect="1"/>
          </p:cNvPicPr>
          <p:nvPr/>
        </p:nvPicPr>
        <p:blipFill>
          <a:blip r:embed="rId3" cstate="print"/>
          <a:stretch>
            <a:fillRect/>
          </a:stretch>
        </p:blipFill>
        <p:spPr>
          <a:xfrm>
            <a:off x="0" y="0"/>
            <a:ext cx="9144000" cy="6858000"/>
          </a:xfrm>
          <a:prstGeom prst="rect">
            <a:avLst/>
          </a:prstGeom>
        </p:spPr>
      </p:pic>
      <p:sp>
        <p:nvSpPr>
          <p:cNvPr id="3" name="Sottotitolo 2"/>
          <p:cNvSpPr>
            <a:spLocks noGrp="1"/>
          </p:cNvSpPr>
          <p:nvPr>
            <p:ph type="subTitle" idx="1"/>
          </p:nvPr>
        </p:nvSpPr>
        <p:spPr/>
        <p:txBody>
          <a:bodyPr>
            <a:normAutofit fontScale="25000" lnSpcReduction="20000"/>
          </a:bodyPr>
          <a:lstStyle/>
          <a:p>
            <a:r>
              <a:rPr lang="it-IT" sz="17600" dirty="0" smtClean="0">
                <a:solidFill>
                  <a:schemeClr val="tx1"/>
                </a:solidFill>
                <a:latin typeface="Forte" pitchFamily="66" charset="0"/>
              </a:rPr>
              <a:t>Bontempi Francesco </a:t>
            </a:r>
          </a:p>
          <a:p>
            <a:r>
              <a:rPr lang="it-IT" sz="17600" dirty="0">
                <a:solidFill>
                  <a:schemeClr val="tx1"/>
                </a:solidFill>
                <a:latin typeface="Forte" pitchFamily="66" charset="0"/>
              </a:rPr>
              <a:t>Giudici Federico</a:t>
            </a:r>
          </a:p>
          <a:p>
            <a:r>
              <a:rPr lang="it-IT" sz="17600" dirty="0" smtClean="0">
                <a:solidFill>
                  <a:schemeClr val="tx1"/>
                </a:solidFill>
                <a:latin typeface="Forte" pitchFamily="66" charset="0"/>
              </a:rPr>
              <a:t>Volpi Luca</a:t>
            </a:r>
          </a:p>
          <a:p>
            <a:endParaRPr lang="it-IT" sz="17600" dirty="0" smtClean="0">
              <a:solidFill>
                <a:schemeClr val="tx1"/>
              </a:solidFill>
              <a:latin typeface="Forte" pitchFamily="66" charset="0"/>
            </a:endParaRPr>
          </a:p>
          <a:p>
            <a:endParaRPr lang="it-IT" dirty="0" smtClean="0">
              <a:solidFill>
                <a:schemeClr val="tx1"/>
              </a:solidFill>
              <a:latin typeface="Forte" pitchFamily="66" charset="0"/>
            </a:endParaRPr>
          </a:p>
        </p:txBody>
      </p:sp>
      <p:sp>
        <p:nvSpPr>
          <p:cNvPr id="8" name="Titolo 7"/>
          <p:cNvSpPr>
            <a:spLocks noGrp="1"/>
          </p:cNvSpPr>
          <p:nvPr>
            <p:ph type="ctrTitle"/>
          </p:nvPr>
        </p:nvSpPr>
        <p:spPr>
          <a:xfrm>
            <a:off x="899592" y="1268760"/>
            <a:ext cx="7772400" cy="1470025"/>
          </a:xfrm>
        </p:spPr>
        <p:txBody>
          <a:bodyPr>
            <a:noAutofit/>
          </a:bodyPr>
          <a:lstStyle/>
          <a:p>
            <a:r>
              <a:rPr lang="it-IT" sz="9600" b="1" dirty="0" smtClean="0">
                <a:solidFill>
                  <a:srgbClr val="C00000"/>
                </a:solidFill>
                <a:latin typeface="Forte" pitchFamily="66" charset="0"/>
              </a:rPr>
              <a:t>AUSCHWITZ</a:t>
            </a:r>
            <a:endParaRPr lang="it-IT" sz="9600" b="1" dirty="0">
              <a:solidFill>
                <a:srgbClr val="C00000"/>
              </a:solidFill>
              <a:latin typeface="Forte" pitchFamily="66" charset="0"/>
            </a:endParaRP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http://it.dreamstime.com/campo-di-concentramento-di-auschwitz-polonia-thumb23580495.jpg">
            <a:hlinkClick r:id="rId3"/>
          </p:cNvPr>
          <p:cNvPicPr>
            <a:picLocks noChangeAspect="1" noChangeArrowheads="1"/>
          </p:cNvPicPr>
          <p:nvPr/>
        </p:nvPicPr>
        <p:blipFill>
          <a:blip r:embed="rId4" cstate="print"/>
          <a:srcRect/>
          <a:stretch>
            <a:fillRect/>
          </a:stretch>
        </p:blipFill>
        <p:spPr bwMode="auto">
          <a:xfrm>
            <a:off x="5508104" y="4314825"/>
            <a:ext cx="3635896" cy="2543175"/>
          </a:xfrm>
          <a:prstGeom prst="rect">
            <a:avLst/>
          </a:prstGeom>
          <a:noFill/>
        </p:spPr>
      </p:pic>
      <p:sp>
        <p:nvSpPr>
          <p:cNvPr id="2" name="Titolo 1"/>
          <p:cNvSpPr>
            <a:spLocks noGrp="1"/>
          </p:cNvSpPr>
          <p:nvPr>
            <p:ph type="title"/>
          </p:nvPr>
        </p:nvSpPr>
        <p:spPr/>
        <p:txBody>
          <a:bodyPr>
            <a:noAutofit/>
          </a:bodyPr>
          <a:lstStyle/>
          <a:p>
            <a:r>
              <a:rPr lang="it-IT" sz="7200" dirty="0" smtClean="0">
                <a:solidFill>
                  <a:srgbClr val="C00000"/>
                </a:solidFill>
                <a:latin typeface="Algerian" pitchFamily="82" charset="0"/>
              </a:rPr>
              <a:t>La nascita</a:t>
            </a:r>
            <a:endParaRPr lang="it-IT" sz="7200" dirty="0">
              <a:solidFill>
                <a:srgbClr val="C00000"/>
              </a:solidFill>
              <a:latin typeface="Algerian" pitchFamily="82" charset="0"/>
            </a:endParaRPr>
          </a:p>
        </p:txBody>
      </p:sp>
      <p:sp>
        <p:nvSpPr>
          <p:cNvPr id="3" name="Segnaposto contenuto 2"/>
          <p:cNvSpPr>
            <a:spLocks noGrp="1"/>
          </p:cNvSpPr>
          <p:nvPr>
            <p:ph idx="1"/>
          </p:nvPr>
        </p:nvSpPr>
        <p:spPr>
          <a:xfrm>
            <a:off x="-179512" y="1423317"/>
            <a:ext cx="9144000" cy="4525963"/>
          </a:xfrm>
        </p:spPr>
        <p:txBody>
          <a:bodyPr>
            <a:noAutofit/>
          </a:bodyPr>
          <a:lstStyle/>
          <a:p>
            <a:pPr algn="just">
              <a:buNone/>
            </a:pPr>
            <a:r>
              <a:rPr lang="it-IT" sz="2000" dirty="0" smtClean="0"/>
              <a:t>      Auschwitz fu fondato il 20 maggio 1940 convertendo delle vecchie caserme dell'esercito polacco in un campo di concentramento e campo di lavoro. Un gruppo di 728 prigionieri politici polacchi  furono i primi deportati ad Auschwitz il 14 giugno 1940 e lavorarono come manovali al riadattamento delle caserme, danneggiate dai bombardamenti e alla costruzione delle recinzioni perimetrali.</a:t>
            </a:r>
          </a:p>
          <a:p>
            <a:pPr algn="just">
              <a:buNone/>
            </a:pPr>
            <a:r>
              <a:rPr lang="it-IT" sz="2000" dirty="0" smtClean="0"/>
              <a:t>      Inizialmente gli internati furono intellettuali e membri della resistenza polacca; più tardi vi furono deportati anche prigionieri di guerra sovietici, criminali comuni tedeschi, prigionieri politici ed "elementi asociali" come mendicanti, prostitute, omosessuali ed ebrei. Normalmente vi erano detenute dalle 13.000 alle 16.000 persone; nel 1942 si raggiunse la cifra di 20.000 detenuti.</a:t>
            </a:r>
          </a:p>
        </p:txBody>
      </p:sp>
      <p:pic>
        <p:nvPicPr>
          <p:cNvPr id="29699" name="Picture 3" descr="G:\Foto Cracovia-Auschwitz Scarsi Roberta\DSC00490.JPG"/>
          <p:cNvPicPr>
            <a:picLocks noChangeAspect="1" noChangeArrowheads="1"/>
          </p:cNvPicPr>
          <p:nvPr/>
        </p:nvPicPr>
        <p:blipFill>
          <a:blip r:embed="rId5" cstate="print"/>
          <a:srcRect/>
          <a:stretch>
            <a:fillRect/>
          </a:stretch>
        </p:blipFill>
        <p:spPr bwMode="auto">
          <a:xfrm>
            <a:off x="0" y="4653136"/>
            <a:ext cx="3203848" cy="2204864"/>
          </a:xfrm>
          <a:prstGeom prst="rect">
            <a:avLst/>
          </a:prstGeom>
          <a:noFill/>
        </p:spPr>
      </p:pic>
    </p:spTree>
    <p:custDataLst>
      <p:tags r:id="rId1"/>
    </p:custData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32048" y="206896"/>
            <a:ext cx="8229600" cy="1143000"/>
          </a:xfrm>
        </p:spPr>
        <p:txBody>
          <a:bodyPr>
            <a:noAutofit/>
          </a:bodyPr>
          <a:lstStyle/>
          <a:p>
            <a:r>
              <a:rPr lang="it-IT" sz="7200" dirty="0" smtClean="0">
                <a:solidFill>
                  <a:srgbClr val="C00000"/>
                </a:solidFill>
                <a:latin typeface="Algerian" pitchFamily="82" charset="0"/>
              </a:rPr>
              <a:t>I piani nazisti</a:t>
            </a:r>
            <a:endParaRPr lang="it-IT" sz="7200" dirty="0">
              <a:solidFill>
                <a:srgbClr val="C00000"/>
              </a:solidFill>
              <a:latin typeface="Algerian" pitchFamily="82" charset="0"/>
            </a:endParaRPr>
          </a:p>
        </p:txBody>
      </p:sp>
      <p:pic>
        <p:nvPicPr>
          <p:cNvPr id="2050" name="Picture 2" descr="http://tg24.sky.it/static/contentimages/original/sezioni/tg24/cronaca/2009/12/18/auschiwitz_auschwitz_1.jpg"/>
          <p:cNvPicPr>
            <a:picLocks noChangeAspect="1" noChangeArrowheads="1"/>
          </p:cNvPicPr>
          <p:nvPr/>
        </p:nvPicPr>
        <p:blipFill>
          <a:blip r:embed="rId2" cstate="print"/>
          <a:srcRect/>
          <a:stretch>
            <a:fillRect/>
          </a:stretch>
        </p:blipFill>
        <p:spPr bwMode="auto">
          <a:xfrm>
            <a:off x="7740352" y="0"/>
            <a:ext cx="1403648" cy="1556792"/>
          </a:xfrm>
          <a:prstGeom prst="rect">
            <a:avLst/>
          </a:prstGeom>
          <a:noFill/>
        </p:spPr>
      </p:pic>
      <p:pic>
        <p:nvPicPr>
          <p:cNvPr id="28673" name="Picture 1" descr="G:\Foto Cracovia-Auschwitz Scarsi Roberta\DSC00503.JPG"/>
          <p:cNvPicPr>
            <a:picLocks noChangeAspect="1" noChangeArrowheads="1"/>
          </p:cNvPicPr>
          <p:nvPr/>
        </p:nvPicPr>
        <p:blipFill>
          <a:blip r:embed="rId3" cstate="print"/>
          <a:srcRect/>
          <a:stretch>
            <a:fillRect/>
          </a:stretch>
        </p:blipFill>
        <p:spPr bwMode="auto">
          <a:xfrm>
            <a:off x="5652121" y="4365104"/>
            <a:ext cx="3491880" cy="2492896"/>
          </a:xfrm>
          <a:prstGeom prst="rect">
            <a:avLst/>
          </a:prstGeom>
          <a:noFill/>
        </p:spPr>
      </p:pic>
      <p:sp>
        <p:nvSpPr>
          <p:cNvPr id="3" name="Segnaposto contenuto 2"/>
          <p:cNvSpPr>
            <a:spLocks noGrp="1"/>
          </p:cNvSpPr>
          <p:nvPr>
            <p:ph idx="4294967295"/>
          </p:nvPr>
        </p:nvSpPr>
        <p:spPr>
          <a:xfrm>
            <a:off x="0" y="1412776"/>
            <a:ext cx="8229600" cy="3196951"/>
          </a:xfrm>
        </p:spPr>
        <p:txBody>
          <a:bodyPr>
            <a:noAutofit/>
          </a:bodyPr>
          <a:lstStyle/>
          <a:p>
            <a:pPr algn="just">
              <a:buNone/>
            </a:pPr>
            <a:r>
              <a:rPr lang="it-IT" sz="2400" dirty="0" smtClean="0">
                <a:latin typeface="+mj-lt"/>
                <a:cs typeface="Arial" pitchFamily="34" charset="0"/>
              </a:rPr>
              <a:t>     Secondo i piani nazisti sviluppati sin dagli anni trenta, la Polonia avrebbe dovuto essere smembrata, depauperata di tutte le risorse nazionali e la popolazione "trasferita" in altre aree per poi essere ripopolata da "coloni" di razza germanica. I piani tedeschi prevedevano la deportazione e lo sterminio di circa l'80% dei polacchi. In questo contesto, già durante l'invasione tedesca della Polonia, avvenuta il 1º settembre 1939, le truppe tedesche vennero seguite da altre  destinati allo sterminio di ebrei e personalità politiche e culturali polacche. Presto tutte le prigioni polacche furono piene e si ebbe la necessità di trovare nuove aree di internamento per i numerosi prigionieri che venivano catturati durante i rastrellamenti.</a:t>
            </a:r>
          </a:p>
          <a:p>
            <a:pPr>
              <a:buNone/>
            </a:pPr>
            <a:r>
              <a:rPr lang="it-IT" sz="2400" dirty="0" smtClean="0">
                <a:latin typeface="+mj-lt"/>
                <a:cs typeface="Arial" pitchFamily="34" charset="0"/>
              </a:rPr>
              <a:t>		    		         </a:t>
            </a:r>
            <a:r>
              <a:rPr lang="it-IT" sz="1000" b="1" dirty="0" smtClean="0">
                <a:solidFill>
                  <a:schemeClr val="bg1"/>
                </a:solidFill>
                <a:latin typeface="+mj-lt"/>
                <a:cs typeface="Arial" pitchFamily="34" charset="0"/>
              </a:rPr>
              <a:t>Mappa dell’avanzata tedesca in Polonia  </a:t>
            </a:r>
          </a:p>
          <a:p>
            <a:pPr>
              <a:buNone/>
            </a:pPr>
            <a:r>
              <a:rPr lang="it-IT" sz="1000" b="1" dirty="0">
                <a:solidFill>
                  <a:schemeClr val="bg1"/>
                </a:solidFill>
                <a:latin typeface="+mj-lt"/>
                <a:cs typeface="Arial" pitchFamily="34" charset="0"/>
              </a:rPr>
              <a:t>	</a:t>
            </a:r>
            <a:r>
              <a:rPr lang="it-IT" sz="1000" b="1" dirty="0" smtClean="0">
                <a:solidFill>
                  <a:schemeClr val="bg1"/>
                </a:solidFill>
                <a:latin typeface="+mj-lt"/>
                <a:cs typeface="Arial" pitchFamily="34" charset="0"/>
              </a:rPr>
              <a:t>			                      all’ inizio della seconda guerra mondiale</a:t>
            </a:r>
            <a:endParaRPr lang="it-IT" sz="2400" b="1" dirty="0" smtClean="0">
              <a:latin typeface="+mj-lt"/>
              <a:cs typeface="Arial" pitchFamily="34" charset="0"/>
            </a:endParaRPr>
          </a:p>
          <a:p>
            <a:pPr>
              <a:buNone/>
            </a:pPr>
            <a:endParaRPr lang="it-IT" sz="2400" dirty="0">
              <a:latin typeface="+mj-lt"/>
              <a:cs typeface="Arial"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3">
                                            <p:txEl>
                                              <p:pRg st="1" end="1"/>
                                            </p:txEl>
                                          </p:spTgt>
                                        </p:tgtEl>
                                        <p:attrNameLst>
                                          <p:attrName>style.opacity</p:attrName>
                                        </p:attrNameLst>
                                      </p:cBhvr>
                                      <p:to>
                                        <p:strVal val="0.5"/>
                                      </p:to>
                                    </p:set>
                                    <p:animEffect filter="image" prLst="opacity: 0.5">
                                      <p:cBhvr rctx="IE">
                                        <p:cTn id="12" dur="indefinite"/>
                                        <p:tgtEl>
                                          <p:spTgt spid="3">
                                            <p:txEl>
                                              <p:pRg st="1" end="1"/>
                                            </p:txEl>
                                          </p:spTgt>
                                        </p:tgtEl>
                                      </p:cBhvr>
                                    </p:animEffect>
                                  </p:childTnLst>
                                </p:cTn>
                              </p:par>
                              <p:par>
                                <p:cTn id="13" presetID="9" presetClass="emph" presetSubtype="0" grpId="0" nodeType="with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G:\Cracovia-Auschwitz\PB060242.JPG"/>
          <p:cNvPicPr>
            <a:picLocks noChangeAspect="1" noChangeArrowheads="1"/>
          </p:cNvPicPr>
          <p:nvPr/>
        </p:nvPicPr>
        <p:blipFill>
          <a:blip r:embed="rId2" cstate="print"/>
          <a:srcRect/>
          <a:stretch>
            <a:fillRect/>
          </a:stretch>
        </p:blipFill>
        <p:spPr bwMode="auto">
          <a:xfrm>
            <a:off x="9828584" y="260648"/>
            <a:ext cx="2627784" cy="2716195"/>
          </a:xfrm>
          <a:prstGeom prst="rect">
            <a:avLst/>
          </a:prstGeom>
          <a:noFill/>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41" r="7241" b="53226"/>
          <a:stretch/>
        </p:blipFill>
        <p:spPr bwMode="auto">
          <a:xfrm>
            <a:off x="20216" y="116632"/>
            <a:ext cx="5387815" cy="27161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olo 1"/>
          <p:cNvSpPr>
            <a:spLocks noGrp="1"/>
          </p:cNvSpPr>
          <p:nvPr>
            <p:ph type="title"/>
          </p:nvPr>
        </p:nvSpPr>
        <p:spPr>
          <a:xfrm>
            <a:off x="457200" y="273050"/>
            <a:ext cx="3250704" cy="1162050"/>
          </a:xfrm>
        </p:spPr>
        <p:txBody>
          <a:bodyPr>
            <a:noAutofit/>
          </a:bodyPr>
          <a:lstStyle/>
          <a:p>
            <a:r>
              <a:rPr lang="it-IT" sz="7200" dirty="0" smtClean="0">
                <a:solidFill>
                  <a:srgbClr val="C00000"/>
                </a:solidFill>
                <a:latin typeface="Algerian" pitchFamily="82" charset="0"/>
              </a:rPr>
              <a:t/>
            </a:r>
            <a:br>
              <a:rPr lang="it-IT" sz="7200" dirty="0" smtClean="0">
                <a:solidFill>
                  <a:srgbClr val="C00000"/>
                </a:solidFill>
                <a:latin typeface="Algerian" pitchFamily="82" charset="0"/>
              </a:rPr>
            </a:br>
            <a:r>
              <a:rPr lang="it-IT" sz="7200" dirty="0">
                <a:solidFill>
                  <a:srgbClr val="C00000"/>
                </a:solidFill>
                <a:latin typeface="Algerian" pitchFamily="82" charset="0"/>
              </a:rPr>
              <a:t/>
            </a:r>
            <a:br>
              <a:rPr lang="it-IT" sz="7200" dirty="0">
                <a:solidFill>
                  <a:srgbClr val="C00000"/>
                </a:solidFill>
                <a:latin typeface="Algerian" pitchFamily="82" charset="0"/>
              </a:rPr>
            </a:br>
            <a:r>
              <a:rPr lang="it-IT" sz="7200" dirty="0" smtClean="0">
                <a:solidFill>
                  <a:srgbClr val="C00000"/>
                </a:solidFill>
                <a:latin typeface="Algerian" pitchFamily="82" charset="0"/>
              </a:rPr>
              <a:t/>
            </a:r>
            <a:br>
              <a:rPr lang="it-IT" sz="7200" dirty="0" smtClean="0">
                <a:solidFill>
                  <a:srgbClr val="C00000"/>
                </a:solidFill>
                <a:latin typeface="Algerian" pitchFamily="82" charset="0"/>
              </a:rPr>
            </a:br>
            <a:r>
              <a:rPr lang="it-IT" sz="7200" dirty="0">
                <a:solidFill>
                  <a:srgbClr val="C00000"/>
                </a:solidFill>
                <a:latin typeface="Algerian" pitchFamily="82" charset="0"/>
              </a:rPr>
              <a:t/>
            </a:r>
            <a:br>
              <a:rPr lang="it-IT" sz="7200" dirty="0">
                <a:solidFill>
                  <a:srgbClr val="C00000"/>
                </a:solidFill>
                <a:latin typeface="Algerian" pitchFamily="82" charset="0"/>
              </a:rPr>
            </a:br>
            <a:r>
              <a:rPr lang="it-IT" sz="7200" dirty="0" smtClean="0">
                <a:solidFill>
                  <a:srgbClr val="C00000"/>
                </a:solidFill>
                <a:latin typeface="Algerian" pitchFamily="82" charset="0"/>
              </a:rPr>
              <a:t/>
            </a:r>
            <a:br>
              <a:rPr lang="it-IT" sz="7200" dirty="0" smtClean="0">
                <a:solidFill>
                  <a:srgbClr val="C00000"/>
                </a:solidFill>
                <a:latin typeface="Algerian" pitchFamily="82" charset="0"/>
              </a:rPr>
            </a:br>
            <a:r>
              <a:rPr lang="it-IT" sz="7200" dirty="0">
                <a:solidFill>
                  <a:srgbClr val="C00000"/>
                </a:solidFill>
                <a:latin typeface="Algerian" pitchFamily="82" charset="0"/>
              </a:rPr>
              <a:t/>
            </a:r>
            <a:br>
              <a:rPr lang="it-IT" sz="7200" dirty="0">
                <a:solidFill>
                  <a:srgbClr val="C00000"/>
                </a:solidFill>
                <a:latin typeface="Algerian" pitchFamily="82" charset="0"/>
              </a:rPr>
            </a:br>
            <a:r>
              <a:rPr lang="it-IT" sz="7200" dirty="0" smtClean="0">
                <a:solidFill>
                  <a:srgbClr val="C00000"/>
                </a:solidFill>
                <a:latin typeface="Algerian" pitchFamily="82" charset="0"/>
              </a:rPr>
              <a:t/>
            </a:r>
            <a:br>
              <a:rPr lang="it-IT" sz="7200" dirty="0" smtClean="0">
                <a:solidFill>
                  <a:srgbClr val="C00000"/>
                </a:solidFill>
                <a:latin typeface="Algerian" pitchFamily="82" charset="0"/>
              </a:rPr>
            </a:br>
            <a:r>
              <a:rPr lang="it-IT" sz="6000" dirty="0" smtClean="0">
                <a:solidFill>
                  <a:srgbClr val="C00000"/>
                </a:solidFill>
                <a:latin typeface="Algerian" pitchFamily="82" charset="0"/>
              </a:rPr>
              <a:t>L’ inizio</a:t>
            </a:r>
            <a:endParaRPr lang="it-IT" sz="6000" dirty="0">
              <a:solidFill>
                <a:srgbClr val="C00000"/>
              </a:solidFill>
              <a:latin typeface="Algerian" pitchFamily="82" charset="0"/>
            </a:endParaRPr>
          </a:p>
        </p:txBody>
      </p:sp>
      <p:sp>
        <p:nvSpPr>
          <p:cNvPr id="3" name="Segnaposto contenuto 2"/>
          <p:cNvSpPr>
            <a:spLocks noGrp="1"/>
          </p:cNvSpPr>
          <p:nvPr>
            <p:ph idx="1"/>
          </p:nvPr>
        </p:nvSpPr>
        <p:spPr/>
        <p:txBody>
          <a:bodyPr>
            <a:noAutofit/>
          </a:bodyPr>
          <a:lstStyle/>
          <a:p>
            <a:pPr marL="0" indent="0" algn="just">
              <a:buNone/>
            </a:pPr>
            <a:r>
              <a:rPr lang="it-IT" sz="2100" dirty="0" smtClean="0">
                <a:latin typeface="+mj-lt"/>
              </a:rPr>
              <a:t>È stato reso operativo dal 14 giugno 1940 e centro amministrativo dell'intero complesso. Il numero di prigionieri rinchiusi costantemente in questo campo fluttuò tra le 15.000 e le oltre 20.000 unità. Qui furono uccise, nella camera a gas ricavata nell'obitorio del Crematorio N.1, o morirono a causa delle impossibili condizioni di lavoro, di esecuzioni, per percosse, torture, malattie, fame, criminali esperimenti medici, circa 70.000 persone, per lo più intellettuali polacchi e prigionieri di guerra sovietici. Nei sotterranei del </a:t>
            </a:r>
            <a:r>
              <a:rPr lang="it-IT" sz="2100" dirty="0" err="1" smtClean="0">
                <a:latin typeface="+mj-lt"/>
              </a:rPr>
              <a:t>Block</a:t>
            </a:r>
            <a:r>
              <a:rPr lang="it-IT" sz="2100" dirty="0" smtClean="0">
                <a:latin typeface="+mj-lt"/>
              </a:rPr>
              <a:t> 11 di Auschwitz, la prigione del campo, il 3 settembre 1941 venne sperimentato per la prima volta dal vicecomandante del campo Karl </a:t>
            </a:r>
            <a:r>
              <a:rPr lang="it-IT" sz="2100" dirty="0" err="1" smtClean="0">
                <a:latin typeface="+mj-lt"/>
              </a:rPr>
              <a:t>Fritzsch</a:t>
            </a:r>
            <a:r>
              <a:rPr lang="it-IT" sz="2100" dirty="0" smtClean="0">
                <a:latin typeface="+mj-lt"/>
              </a:rPr>
              <a:t>, per l'uccisione di 850 prigionieri, il </a:t>
            </a:r>
            <a:r>
              <a:rPr lang="it-IT" sz="2100" dirty="0" err="1" smtClean="0">
                <a:latin typeface="+mj-lt"/>
              </a:rPr>
              <a:t>Zyklon</a:t>
            </a:r>
            <a:r>
              <a:rPr lang="it-IT" sz="2100" dirty="0" smtClean="0">
                <a:latin typeface="+mj-lt"/>
              </a:rPr>
              <a:t> B, il gas antiparassitario usato poi su vasta scala per il genocidio ebraico</a:t>
            </a:r>
            <a:endParaRPr lang="it-IT" sz="2100" dirty="0">
              <a:latin typeface="+mj-lt"/>
            </a:endParaRPr>
          </a:p>
        </p:txBody>
      </p:sp>
      <p:sp>
        <p:nvSpPr>
          <p:cNvPr id="4" name="Segnaposto testo 3"/>
          <p:cNvSpPr>
            <a:spLocks noGrp="1"/>
          </p:cNvSpPr>
          <p:nvPr>
            <p:ph type="body" sz="half" idx="2"/>
          </p:nvPr>
        </p:nvSpPr>
        <p:spPr>
          <a:xfrm>
            <a:off x="395536" y="2976844"/>
            <a:ext cx="3008313" cy="3145406"/>
          </a:xfrm>
        </p:spPr>
        <p:txBody>
          <a:bodyPr>
            <a:normAutofit/>
          </a:bodyPr>
          <a:lstStyle/>
          <a:p>
            <a:r>
              <a:rPr lang="it-IT" sz="1200" dirty="0" smtClean="0"/>
              <a:t>Il </a:t>
            </a:r>
            <a:r>
              <a:rPr lang="it-IT" sz="1200" dirty="0" err="1" smtClean="0"/>
              <a:t>block</a:t>
            </a:r>
            <a:r>
              <a:rPr lang="it-IT" sz="1200" dirty="0" smtClean="0"/>
              <a:t> 11 ad Auschwitz</a:t>
            </a:r>
          </a:p>
          <a:p>
            <a:endParaRPr lang="it-IT" sz="1200" dirty="0"/>
          </a:p>
          <a:p>
            <a:endParaRPr lang="it-IT" sz="1200" dirty="0" smtClean="0"/>
          </a:p>
          <a:p>
            <a:endParaRPr lang="it-IT" sz="1200" dirty="0" smtClean="0"/>
          </a:p>
          <a:p>
            <a:endParaRPr lang="it-IT" sz="1200" dirty="0"/>
          </a:p>
          <a:p>
            <a:r>
              <a:rPr lang="it-IT" sz="1200" dirty="0" smtClean="0"/>
              <a:t>Il micidiale </a:t>
            </a:r>
            <a:r>
              <a:rPr lang="it-IT" sz="1200" dirty="0" err="1" smtClean="0"/>
              <a:t>Zyklon</a:t>
            </a:r>
            <a:r>
              <a:rPr lang="it-IT" sz="1200" dirty="0" smtClean="0"/>
              <a:t> B</a:t>
            </a:r>
            <a:endParaRPr lang="it-IT" sz="1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34" y="4437112"/>
            <a:ext cx="3206750" cy="2193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Rettangolo 5"/>
          <p:cNvSpPr/>
          <p:nvPr/>
        </p:nvSpPr>
        <p:spPr>
          <a:xfrm>
            <a:off x="144016" y="3164681"/>
            <a:ext cx="8820472" cy="4078039"/>
          </a:xfrm>
          <a:prstGeom prst="rect">
            <a:avLst/>
          </a:prstGeom>
        </p:spPr>
        <p:txBody>
          <a:bodyPr wrap="square">
            <a:spAutoFit/>
          </a:bodyPr>
          <a:lstStyle/>
          <a:p>
            <a:pPr algn="just">
              <a:buNone/>
            </a:pPr>
            <a:r>
              <a:rPr lang="it-IT" sz="1850" dirty="0" smtClean="0">
                <a:latin typeface="+mj-lt"/>
              </a:rPr>
              <a:t>Sopra il cancello di ingresso si trovava la cinica scritta "</a:t>
            </a:r>
            <a:r>
              <a:rPr lang="it-IT" sz="1850" i="1" dirty="0" err="1" smtClean="0">
                <a:latin typeface="+mj-lt"/>
              </a:rPr>
              <a:t>Arbeit</a:t>
            </a:r>
            <a:r>
              <a:rPr lang="it-IT" sz="1850" i="1" dirty="0" smtClean="0">
                <a:latin typeface="+mj-lt"/>
              </a:rPr>
              <a:t> </a:t>
            </a:r>
            <a:r>
              <a:rPr lang="it-IT" sz="1850" i="1" dirty="0" err="1" smtClean="0">
                <a:latin typeface="+mj-lt"/>
              </a:rPr>
              <a:t>macht</a:t>
            </a:r>
            <a:r>
              <a:rPr lang="it-IT" sz="1850" i="1" dirty="0" smtClean="0">
                <a:latin typeface="+mj-lt"/>
              </a:rPr>
              <a:t> </a:t>
            </a:r>
            <a:r>
              <a:rPr lang="it-IT" sz="1850" i="1" dirty="0" err="1" smtClean="0">
                <a:latin typeface="+mj-lt"/>
              </a:rPr>
              <a:t>frei</a:t>
            </a:r>
            <a:r>
              <a:rPr lang="it-IT" sz="1850" dirty="0" smtClean="0">
                <a:latin typeface="+mj-lt"/>
              </a:rPr>
              <a:t>”(il lavoro rende liberi). Progettata da Jean </a:t>
            </a:r>
            <a:r>
              <a:rPr lang="it-IT" sz="1850" dirty="0" err="1" smtClean="0">
                <a:latin typeface="+mj-lt"/>
              </a:rPr>
              <a:t>Liwak</a:t>
            </a:r>
            <a:r>
              <a:rPr lang="it-IT" sz="1850" dirty="0" smtClean="0">
                <a:latin typeface="+mj-lt"/>
              </a:rPr>
              <a:t> (detenuto con numero di matricola 1010),  fatta appositamente saldando la lettera "B" al contrario come segno di protesta in quanto conscio di quale sarebbe stata la vera funzione del campo di Auschwitz, un gesto che gli sarebbe potuto costare la vita (a tal proposito, sembra che lo stesso fabbro, sopravvissuto all'Olocausto, quando il campo fu liberato dall'Armata Rossa, chiese di riavere l'insegna in quanto, essendo stata realizzata da lui, "gli apparteneva", cosa che non avvenne dato che, ormai, la scritta apparteneva alla storia). I prigionieri che lasciavano il campo per recarsi al lavoro, o che vi rientravano, erano costretti a sfilare, sotto questo cancello accompagnati dal suono di marce marziali eseguite da una orchestra di deportati appositamente costituita. Contrariamente a quanto rappresentato in alcuni film, la maggior parte dei prigionieri ebrei non era detenuta nel campo di Auschwitz e quindi non passava per questo cancello</a:t>
            </a:r>
          </a:p>
          <a:p>
            <a:pPr algn="just"/>
            <a:endParaRPr lang="it-IT" sz="1850" dirty="0">
              <a:latin typeface="+mj-lt"/>
            </a:endParaRPr>
          </a:p>
        </p:txBody>
      </p:sp>
      <p:pic>
        <p:nvPicPr>
          <p:cNvPr id="26625" name="Picture 1" descr="G:\Foto Cracovia-Auschwitz Scarsi Roberta\DSC00488.JPG"/>
          <p:cNvPicPr>
            <a:picLocks noChangeAspect="1" noChangeArrowheads="1"/>
          </p:cNvPicPr>
          <p:nvPr/>
        </p:nvPicPr>
        <p:blipFill rotWithShape="1">
          <a:blip r:embed="rId2" cstate="print"/>
          <a:srcRect t="-6225" b="6225"/>
          <a:stretch/>
        </p:blipFill>
        <p:spPr bwMode="auto">
          <a:xfrm>
            <a:off x="2123728" y="21138"/>
            <a:ext cx="4427984" cy="2530268"/>
          </a:xfrm>
          <a:prstGeom prst="rect">
            <a:avLst/>
          </a:prstGeom>
          <a:noFill/>
        </p:spPr>
      </p:pic>
      <p:sp>
        <p:nvSpPr>
          <p:cNvPr id="4" name="Titolo 3"/>
          <p:cNvSpPr>
            <a:spLocks noGrp="1"/>
          </p:cNvSpPr>
          <p:nvPr>
            <p:ph type="title"/>
          </p:nvPr>
        </p:nvSpPr>
        <p:spPr>
          <a:xfrm>
            <a:off x="446856" y="1984276"/>
            <a:ext cx="8229600" cy="1143000"/>
          </a:xfrm>
        </p:spPr>
        <p:txBody>
          <a:bodyPr>
            <a:noAutofit/>
          </a:bodyPr>
          <a:lstStyle/>
          <a:p>
            <a:r>
              <a:rPr lang="it-IT" sz="6600" dirty="0" err="1" smtClean="0">
                <a:solidFill>
                  <a:srgbClr val="C00000"/>
                </a:solidFill>
                <a:latin typeface="Algerian" pitchFamily="82" charset="0"/>
              </a:rPr>
              <a:t>Arbeit</a:t>
            </a:r>
            <a:r>
              <a:rPr lang="it-IT" sz="6600" dirty="0" smtClean="0">
                <a:solidFill>
                  <a:srgbClr val="C00000"/>
                </a:solidFill>
                <a:latin typeface="Algerian" pitchFamily="82" charset="0"/>
              </a:rPr>
              <a:t> </a:t>
            </a:r>
            <a:r>
              <a:rPr lang="it-IT" sz="6600" dirty="0" err="1" smtClean="0">
                <a:solidFill>
                  <a:srgbClr val="C00000"/>
                </a:solidFill>
                <a:latin typeface="Algerian" pitchFamily="82" charset="0"/>
              </a:rPr>
              <a:t>macht</a:t>
            </a:r>
            <a:r>
              <a:rPr lang="it-IT" sz="6600" dirty="0" smtClean="0">
                <a:solidFill>
                  <a:srgbClr val="C00000"/>
                </a:solidFill>
                <a:latin typeface="Algerian" pitchFamily="82" charset="0"/>
              </a:rPr>
              <a:t> </a:t>
            </a:r>
            <a:r>
              <a:rPr lang="it-IT" sz="6600" dirty="0" err="1" smtClean="0">
                <a:solidFill>
                  <a:srgbClr val="C00000"/>
                </a:solidFill>
                <a:latin typeface="Algerian" pitchFamily="82" charset="0"/>
              </a:rPr>
              <a:t>frei</a:t>
            </a:r>
            <a:endParaRPr lang="it-IT" sz="6600" dirty="0">
              <a:solidFill>
                <a:srgbClr val="C00000"/>
              </a:solidFill>
              <a:latin typeface="Algerian" pitchFamily="82" charset="0"/>
            </a:endParaRPr>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520" y="1600200"/>
            <a:ext cx="9252520" cy="4525963"/>
          </a:xfrm>
        </p:spPr>
        <p:txBody>
          <a:bodyPr/>
          <a:lstStyle/>
          <a:p>
            <a:pPr>
              <a:buNone/>
            </a:pPr>
            <a:r>
              <a:rPr lang="it-IT" sz="2800" dirty="0" smtClean="0">
                <a:latin typeface="+mj-lt"/>
              </a:rPr>
              <a:t>	I deportati una volta scesi dal treno venivano:</a:t>
            </a:r>
          </a:p>
          <a:p>
            <a:r>
              <a:rPr lang="it-IT" sz="2800" dirty="0">
                <a:latin typeface="+mj-lt"/>
              </a:rPr>
              <a:t>a</a:t>
            </a:r>
            <a:r>
              <a:rPr lang="it-IT" sz="2800" dirty="0" smtClean="0">
                <a:latin typeface="+mj-lt"/>
              </a:rPr>
              <a:t>ccolti da una calorosa orchestra che li invitava ad entrare;</a:t>
            </a:r>
          </a:p>
          <a:p>
            <a:r>
              <a:rPr lang="it-IT" sz="2800" dirty="0">
                <a:latin typeface="+mj-lt"/>
              </a:rPr>
              <a:t>s</a:t>
            </a:r>
            <a:r>
              <a:rPr lang="it-IT" sz="2800" dirty="0" smtClean="0">
                <a:latin typeface="+mj-lt"/>
              </a:rPr>
              <a:t>uddivisi in uomini, donne e bambini;</a:t>
            </a:r>
          </a:p>
          <a:p>
            <a:r>
              <a:rPr lang="it-IT" sz="2800" dirty="0" smtClean="0">
                <a:latin typeface="+mj-lt"/>
              </a:rPr>
              <a:t>affidati a un dottore tedesco che sceglieva a caso chi doveva sopravvivere e chi doveva andare verso la morte.</a:t>
            </a:r>
          </a:p>
          <a:p>
            <a:pPr lvl="2"/>
            <a:endParaRPr lang="it-IT" sz="400" dirty="0" smtClean="0"/>
          </a:p>
          <a:p>
            <a:pPr lvl="2"/>
            <a:endParaRPr lang="it-IT" sz="400" dirty="0"/>
          </a:p>
          <a:p>
            <a:pPr marL="0" indent="0">
              <a:buNone/>
            </a:pPr>
            <a:r>
              <a:rPr lang="it-IT" sz="1200" dirty="0"/>
              <a:t> </a:t>
            </a:r>
            <a:r>
              <a:rPr lang="it-IT" sz="1200" dirty="0" smtClean="0"/>
              <a:t>     Foto dell’orchestrina all’ingresso del campo di Auschwitz		La selezione	</a:t>
            </a:r>
            <a:endParaRPr lang="it-IT" sz="1200" dirty="0"/>
          </a:p>
        </p:txBody>
      </p:sp>
      <p:pic>
        <p:nvPicPr>
          <p:cNvPr id="4098" name="Picture 2" descr="http://media.komonews.com/images/121022_Auschwitz_2.jpg"/>
          <p:cNvPicPr>
            <a:picLocks noChangeAspect="1" noChangeArrowheads="1"/>
          </p:cNvPicPr>
          <p:nvPr/>
        </p:nvPicPr>
        <p:blipFill>
          <a:blip r:embed="rId2" cstate="print"/>
          <a:srcRect/>
          <a:stretch>
            <a:fillRect/>
          </a:stretch>
        </p:blipFill>
        <p:spPr bwMode="auto">
          <a:xfrm>
            <a:off x="0" y="0"/>
            <a:ext cx="2613076" cy="1467272"/>
          </a:xfrm>
          <a:prstGeom prst="rect">
            <a:avLst/>
          </a:prstGeom>
          <a:noFill/>
        </p:spPr>
      </p:pic>
      <p:pic>
        <p:nvPicPr>
          <p:cNvPr id="5" name="Picture 2" descr="G:\Foto Cracovia-Auschwitz Scarsi Roberta\DSC00491.JPG"/>
          <p:cNvPicPr>
            <a:picLocks noChangeAspect="1" noChangeArrowheads="1"/>
          </p:cNvPicPr>
          <p:nvPr/>
        </p:nvPicPr>
        <p:blipFill rotWithShape="1">
          <a:blip r:embed="rId3" cstate="print"/>
          <a:srcRect l="26634" t="24675" r="7414" b="20815"/>
          <a:stretch/>
        </p:blipFill>
        <p:spPr bwMode="auto">
          <a:xfrm>
            <a:off x="0" y="4581128"/>
            <a:ext cx="4107399" cy="2259585"/>
          </a:xfrm>
          <a:prstGeom prst="rect">
            <a:avLst/>
          </a:prstGeom>
          <a:noFill/>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35" t="1398" r="-1782" b="22683"/>
          <a:stretch/>
        </p:blipFill>
        <p:spPr bwMode="auto">
          <a:xfrm>
            <a:off x="5364088" y="4386923"/>
            <a:ext cx="3779912" cy="245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title"/>
          </p:nvPr>
        </p:nvSpPr>
        <p:spPr>
          <a:xfrm>
            <a:off x="889070" y="320017"/>
            <a:ext cx="8229600" cy="1143000"/>
          </a:xfrm>
        </p:spPr>
        <p:txBody>
          <a:bodyPr>
            <a:noAutofit/>
          </a:bodyPr>
          <a:lstStyle/>
          <a:p>
            <a:r>
              <a:rPr lang="it-IT" sz="7200" dirty="0" smtClean="0">
                <a:solidFill>
                  <a:srgbClr val="C00000"/>
                </a:solidFill>
                <a:latin typeface="Algerian" pitchFamily="82" charset="0"/>
              </a:rPr>
              <a:t>L’ entrata</a:t>
            </a:r>
            <a:endParaRPr lang="it-IT" sz="7200" dirty="0">
              <a:solidFill>
                <a:srgbClr val="C00000"/>
              </a:solidFill>
              <a:latin typeface="Algerian" pitchFamily="82"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1704" y="116632"/>
            <a:ext cx="8229600" cy="1143000"/>
          </a:xfrm>
        </p:spPr>
        <p:txBody>
          <a:bodyPr>
            <a:noAutofit/>
          </a:bodyPr>
          <a:lstStyle/>
          <a:p>
            <a:r>
              <a:rPr lang="it-IT" sz="6000" dirty="0" smtClean="0">
                <a:solidFill>
                  <a:srgbClr val="C00000"/>
                </a:solidFill>
                <a:latin typeface="Algerian" pitchFamily="82" charset="0"/>
              </a:rPr>
              <a:t>La gestione dei prigionieri</a:t>
            </a:r>
            <a:endParaRPr lang="it-IT" sz="6000" dirty="0">
              <a:solidFill>
                <a:srgbClr val="C00000"/>
              </a:solidFill>
              <a:latin typeface="Algerian" pitchFamily="82"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03" y="3356472"/>
            <a:ext cx="4525084" cy="350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6155" y="1412776"/>
            <a:ext cx="9097084" cy="5601533"/>
          </a:xfrm>
          <a:prstGeom prst="rect">
            <a:avLst/>
          </a:prstGeom>
        </p:spPr>
        <p:txBody>
          <a:bodyPr wrap="square">
            <a:spAutoFit/>
          </a:bodyPr>
          <a:lstStyle/>
          <a:p>
            <a:pPr algn="just"/>
            <a:endParaRPr lang="it-IT" dirty="0" smtClean="0"/>
          </a:p>
          <a:p>
            <a:pPr algn="just"/>
            <a:r>
              <a:rPr lang="it-IT" sz="2000" dirty="0" smtClean="0">
                <a:latin typeface="+mj-lt"/>
              </a:rPr>
              <a:t>Rivestiti dell'abbigliamento da campo, i prigionieri venivano poi registrati: veniva compilata una scheda con i dati personali e con l'indirizzo dei familiari più prossimi. I detenuti ricevevano, poi, un numero progressivo che, per tutta la durata della detenzione all'interno del campo di concentramento, ne avrebbe sostituito il nome. Il numero era tatuato sul braccio sinistro del prigioniero. Dalla pratica del tatuaggio 					erano esentati i cittadini tedeschi e i 					prigionieri "da educare", nonché detenuti 					provenienti da Varsavia durante						l'insurrezione dell'agosto-settembre 1944 					e alcuni ebrei deportati dopo. Il numero 					di matricola, impresso su un pezzo di tela, 					era anche cucito sul lato sinistro della 					casacca, all'altezza del torace, e sulla 					cucitura esterna della gamba destra dei 					pantaloni. Al numero era associato un 					contrassegno colorato, che identificava le 					diverse categorie di detenuto.</a:t>
            </a:r>
            <a:endParaRPr lang="it-IT" sz="2000" dirty="0">
              <a:latin typeface="+mj-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451" y="116632"/>
            <a:ext cx="143446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00" b="23708"/>
          <a:stretch/>
        </p:blipFill>
        <p:spPr bwMode="auto">
          <a:xfrm>
            <a:off x="269454" y="3614539"/>
            <a:ext cx="4967900" cy="310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695" y="4005064"/>
            <a:ext cx="2627313"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tg24.sky.it/static/contentimages/original/sezioni/tg24/cronaca/2009/12/18/auschiwitz_auschwitz_1.jpg"/>
          <p:cNvPicPr>
            <a:picLocks noChangeAspect="1" noChangeArrowheads="1"/>
          </p:cNvPicPr>
          <p:nvPr/>
        </p:nvPicPr>
        <p:blipFill>
          <a:blip r:embed="rId4" cstate="print"/>
          <a:srcRect/>
          <a:stretch>
            <a:fillRect/>
          </a:stretch>
        </p:blipFill>
        <p:spPr bwMode="auto">
          <a:xfrm>
            <a:off x="7740352" y="0"/>
            <a:ext cx="1403648" cy="1556792"/>
          </a:xfrm>
          <a:prstGeom prst="rect">
            <a:avLst/>
          </a:prstGeom>
          <a:noFill/>
        </p:spPr>
      </p:pic>
      <p:sp>
        <p:nvSpPr>
          <p:cNvPr id="2" name="Rettangolo 1"/>
          <p:cNvSpPr/>
          <p:nvPr/>
        </p:nvSpPr>
        <p:spPr>
          <a:xfrm>
            <a:off x="251520" y="1233027"/>
            <a:ext cx="7776864" cy="3785652"/>
          </a:xfrm>
          <a:prstGeom prst="rect">
            <a:avLst/>
          </a:prstGeom>
        </p:spPr>
        <p:txBody>
          <a:bodyPr wrap="square">
            <a:spAutoFit/>
          </a:bodyPr>
          <a:lstStyle/>
          <a:p>
            <a:pPr algn="just">
              <a:buNone/>
            </a:pPr>
            <a:r>
              <a:rPr lang="it-IT" sz="2000" dirty="0" smtClean="0">
                <a:latin typeface="+mj-lt"/>
                <a:cs typeface="Arial" pitchFamily="34" charset="0"/>
              </a:rPr>
              <a:t>Durante le prime fasi dell'invasione nazista, venivano eseguite numerose fucilazioni di massa (svolte dai soldati dell'esercito) dei "Nemici del Popolo Tedesco": Ebrei, Zingari, oppositori politici. Ci furono numerosi casi di diserzione e suicidi nelle file dell'esercito tedesco, i cui soldati faticavano ad accettare ordini che comportavano la fucilazione di vecchi, donne e bambini. La scelta di aprire appositi campi di sterminio veniva incontro anche all'esigenza di evitare il lavoro "sporco" ai semplici soldati di leva. I campi di sterminio assolvevano tre necessità:</a:t>
            </a:r>
          </a:p>
          <a:p>
            <a:pPr algn="just">
              <a:buFont typeface="Arial" pitchFamily="34" charset="0"/>
              <a:buChar char="•"/>
            </a:pPr>
            <a:r>
              <a:rPr lang="it-IT" sz="2000" dirty="0" smtClean="0">
                <a:latin typeface="+mj-lt"/>
                <a:cs typeface="Arial" pitchFamily="34" charset="0"/>
              </a:rPr>
              <a:t> segretezza delle operazioni;</a:t>
            </a:r>
          </a:p>
          <a:p>
            <a:pPr algn="just">
              <a:buFont typeface="Arial" pitchFamily="34" charset="0"/>
              <a:buChar char="•"/>
            </a:pPr>
            <a:r>
              <a:rPr lang="it-IT" sz="2000" dirty="0" smtClean="0">
                <a:latin typeface="+mj-lt"/>
                <a:cs typeface="Arial" pitchFamily="34" charset="0"/>
              </a:rPr>
              <a:t> efficienza nello sterminio, applicato in scala industriale;</a:t>
            </a:r>
          </a:p>
          <a:p>
            <a:pPr algn="just">
              <a:buFont typeface="Arial" pitchFamily="34" charset="0"/>
              <a:buChar char="•"/>
            </a:pPr>
            <a:r>
              <a:rPr lang="it-IT" sz="2000" dirty="0" smtClean="0">
                <a:latin typeface="+mj-lt"/>
                <a:cs typeface="Arial" pitchFamily="34" charset="0"/>
              </a:rPr>
              <a:t> indipendenza dall'esercito, in quanto le uccisioni venivano svolte</a:t>
            </a:r>
          </a:p>
          <a:p>
            <a:pPr lvl="8" algn="just"/>
            <a:r>
              <a:rPr lang="it-IT" sz="2000" dirty="0" smtClean="0">
                <a:latin typeface="+mj-lt"/>
                <a:cs typeface="Arial" pitchFamily="34" charset="0"/>
              </a:rPr>
              <a:t>       da corpi speciali</a:t>
            </a:r>
            <a:endParaRPr lang="it-IT" sz="2000" dirty="0">
              <a:latin typeface="+mj-lt"/>
              <a:cs typeface="Arial" pitchFamily="34" charset="0"/>
            </a:endParaRPr>
          </a:p>
        </p:txBody>
      </p:sp>
      <p:sp>
        <p:nvSpPr>
          <p:cNvPr id="3" name="Titolo 2"/>
          <p:cNvSpPr>
            <a:spLocks noGrp="1"/>
          </p:cNvSpPr>
          <p:nvPr>
            <p:ph type="title"/>
          </p:nvPr>
        </p:nvSpPr>
        <p:spPr>
          <a:xfrm>
            <a:off x="395536" y="90027"/>
            <a:ext cx="8229600" cy="1143000"/>
          </a:xfrm>
        </p:spPr>
        <p:txBody>
          <a:bodyPr>
            <a:noAutofit/>
          </a:bodyPr>
          <a:lstStyle/>
          <a:p>
            <a:r>
              <a:rPr lang="it-IT" sz="8000" dirty="0" smtClean="0">
                <a:solidFill>
                  <a:srgbClr val="C00000"/>
                </a:solidFill>
                <a:latin typeface="Algerian" pitchFamily="82" charset="0"/>
              </a:rPr>
              <a:t>Le fasi</a:t>
            </a:r>
            <a:endParaRPr lang="it-IT" sz="8000" dirty="0">
              <a:solidFill>
                <a:srgbClr val="C00000"/>
              </a:solidFill>
              <a:latin typeface="Algerian" pitchFamily="82" charset="0"/>
            </a:endParaRPr>
          </a:p>
        </p:txBody>
      </p:sp>
    </p:spTree>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1767</Words>
  <Application>Microsoft Office PowerPoint</Application>
  <PresentationFormat>Presentazione su schermo (4:3)</PresentationFormat>
  <Paragraphs>74</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AUSCHWITZ</vt:lpstr>
      <vt:lpstr>La nascita</vt:lpstr>
      <vt:lpstr>I piani nazisti</vt:lpstr>
      <vt:lpstr>       L’ inizio</vt:lpstr>
      <vt:lpstr>Arbeit macht frei</vt:lpstr>
      <vt:lpstr>L’ entrata</vt:lpstr>
      <vt:lpstr>La gestione dei prigionieri</vt:lpstr>
      <vt:lpstr>Le fasi</vt:lpstr>
      <vt:lpstr>La soluzione finale</vt:lpstr>
      <vt:lpstr>La funzione</vt:lpstr>
      <vt:lpstr>birkenau</vt:lpstr>
      <vt:lpstr>L’ estensione del campo</vt:lpstr>
      <vt:lpstr>La liberazione</vt:lpstr>
      <vt:lpstr>Aushwitz dopo  la guerra</vt:lpstr>
      <vt:lpstr>commenti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auschwitz</dc:title>
  <dc:creator>computer</dc:creator>
  <cp:lastModifiedBy>Win7</cp:lastModifiedBy>
  <cp:revision>120</cp:revision>
  <dcterms:created xsi:type="dcterms:W3CDTF">2012-12-12T17:25:53Z</dcterms:created>
  <dcterms:modified xsi:type="dcterms:W3CDTF">2013-02-15T22:00:49Z</dcterms:modified>
</cp:coreProperties>
</file>