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56" r:id="rId2"/>
    <p:sldId id="257" r:id="rId3"/>
    <p:sldId id="258" r:id="rId4"/>
    <p:sldId id="259" r:id="rId5"/>
    <p:sldId id="275" r:id="rId6"/>
    <p:sldId id="267" r:id="rId7"/>
    <p:sldId id="266" r:id="rId8"/>
    <p:sldId id="276" r:id="rId9"/>
    <p:sldId id="260" r:id="rId10"/>
    <p:sldId id="261" r:id="rId11"/>
    <p:sldId id="262" r:id="rId12"/>
    <p:sldId id="277" r:id="rId13"/>
    <p:sldId id="263" r:id="rId14"/>
    <p:sldId id="264" r:id="rId15"/>
    <p:sldId id="265" r:id="rId16"/>
    <p:sldId id="269" r:id="rId17"/>
    <p:sldId id="270" r:id="rId18"/>
    <p:sldId id="271" r:id="rId19"/>
    <p:sldId id="272" r:id="rId20"/>
    <p:sldId id="273" r:id="rId21"/>
    <p:sldId id="274"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FC21"/>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574" autoAdjust="0"/>
  </p:normalViewPr>
  <p:slideViewPr>
    <p:cSldViewPr>
      <p:cViewPr varScale="1">
        <p:scale>
          <a:sx n="51" d="100"/>
          <a:sy n="51" d="100"/>
        </p:scale>
        <p:origin x="-12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8E2D66-F7B5-4C38-AECA-A3FB300DD1BA}" type="datetimeFigureOut">
              <a:rPr lang="it-IT" smtClean="0"/>
              <a:pPr/>
              <a:t>12/02/2013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F10720-12F6-4516-9785-8B3CD13B49FA}"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4F10720-12F6-4516-9785-8B3CD13B49FA}" type="slidenum">
              <a:rPr lang="it-IT" smtClean="0"/>
              <a:pPr/>
              <a:t>15</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CAAE576-27A1-4A36-A7B4-F002104AB847}" type="datetimeFigureOut">
              <a:rPr lang="it-IT" smtClean="0"/>
              <a:pPr/>
              <a:t>12/02/2013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B624343-DF07-4BC6-99A9-D7AE6ACC16C9}"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CAAE576-27A1-4A36-A7B4-F002104AB847}" type="datetimeFigureOut">
              <a:rPr lang="it-IT" smtClean="0"/>
              <a:pPr/>
              <a:t>12/02/2013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B624343-DF07-4BC6-99A9-D7AE6ACC16C9}"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CAAE576-27A1-4A36-A7B4-F002104AB847}" type="datetimeFigureOut">
              <a:rPr lang="it-IT" smtClean="0"/>
              <a:pPr/>
              <a:t>12/02/2013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B624343-DF07-4BC6-99A9-D7AE6ACC16C9}"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CAAE576-27A1-4A36-A7B4-F002104AB847}" type="datetimeFigureOut">
              <a:rPr lang="it-IT" smtClean="0"/>
              <a:pPr/>
              <a:t>12/02/2013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B624343-DF07-4BC6-99A9-D7AE6ACC16C9}"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CAAE576-27A1-4A36-A7B4-F002104AB847}" type="datetimeFigureOut">
              <a:rPr lang="it-IT" smtClean="0"/>
              <a:pPr/>
              <a:t>12/02/2013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B624343-DF07-4BC6-99A9-D7AE6ACC16C9}"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CAAE576-27A1-4A36-A7B4-F002104AB847}" type="datetimeFigureOut">
              <a:rPr lang="it-IT" smtClean="0"/>
              <a:pPr/>
              <a:t>12/02/2013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B624343-DF07-4BC6-99A9-D7AE6ACC16C9}"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CAAE576-27A1-4A36-A7B4-F002104AB847}" type="datetimeFigureOut">
              <a:rPr lang="it-IT" smtClean="0"/>
              <a:pPr/>
              <a:t>12/02/2013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B624343-DF07-4BC6-99A9-D7AE6ACC16C9}"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CAAE576-27A1-4A36-A7B4-F002104AB847}" type="datetimeFigureOut">
              <a:rPr lang="it-IT" smtClean="0"/>
              <a:pPr/>
              <a:t>12/02/2013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B624343-DF07-4BC6-99A9-D7AE6ACC16C9}"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CAAE576-27A1-4A36-A7B4-F002104AB847}" type="datetimeFigureOut">
              <a:rPr lang="it-IT" smtClean="0"/>
              <a:pPr/>
              <a:t>12/02/2013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B624343-DF07-4BC6-99A9-D7AE6ACC16C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CAAE576-27A1-4A36-A7B4-F002104AB847}" type="datetimeFigureOut">
              <a:rPr lang="it-IT" smtClean="0"/>
              <a:pPr/>
              <a:t>12/02/2013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B624343-DF07-4BC6-99A9-D7AE6ACC16C9}"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CAAE576-27A1-4A36-A7B4-F002104AB847}" type="datetimeFigureOut">
              <a:rPr lang="it-IT" smtClean="0"/>
              <a:pPr/>
              <a:t>12/02/2013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B624343-DF07-4BC6-99A9-D7AE6ACC16C9}"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AE576-27A1-4A36-A7B4-F002104AB847}" type="datetimeFigureOut">
              <a:rPr lang="it-IT" smtClean="0"/>
              <a:pPr/>
              <a:t>12/02/2013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24343-DF07-4BC6-99A9-D7AE6ACC16C9}"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14282" y="214290"/>
            <a:ext cx="7772400" cy="1167518"/>
          </a:xfrm>
        </p:spPr>
        <p:txBody>
          <a:bodyPr>
            <a:noAutofit/>
          </a:bodyPr>
          <a:lstStyle/>
          <a:p>
            <a:r>
              <a:rPr lang="it-IT" b="1" dirty="0" smtClean="0">
                <a:solidFill>
                  <a:srgbClr val="FF0000"/>
                </a:solidFill>
              </a:rPr>
              <a:t>La Seconda Guerra Mondiale</a:t>
            </a:r>
            <a:endParaRPr lang="it-IT" b="1" dirty="0">
              <a:solidFill>
                <a:srgbClr val="FF0000"/>
              </a:solidFill>
            </a:endParaRPr>
          </a:p>
        </p:txBody>
      </p:sp>
      <p:sp>
        <p:nvSpPr>
          <p:cNvPr id="3" name="Sottotitolo 2"/>
          <p:cNvSpPr>
            <a:spLocks noGrp="1"/>
          </p:cNvSpPr>
          <p:nvPr>
            <p:ph type="subTitle" idx="1"/>
          </p:nvPr>
        </p:nvSpPr>
        <p:spPr>
          <a:xfrm>
            <a:off x="428596" y="1214422"/>
            <a:ext cx="6400800" cy="868086"/>
          </a:xfrm>
        </p:spPr>
        <p:txBody>
          <a:bodyPr>
            <a:normAutofit/>
          </a:bodyPr>
          <a:lstStyle/>
          <a:p>
            <a:r>
              <a:rPr lang="it-IT" sz="4000" b="1" dirty="0" smtClean="0">
                <a:solidFill>
                  <a:srgbClr val="16FC21"/>
                </a:solidFill>
              </a:rPr>
              <a:t>I campi di concentramento</a:t>
            </a:r>
            <a:endParaRPr lang="it-IT" sz="4000" b="1" dirty="0">
              <a:solidFill>
                <a:srgbClr val="16FC21"/>
              </a:solidFill>
            </a:endParaRPr>
          </a:p>
        </p:txBody>
      </p:sp>
      <p:pic>
        <p:nvPicPr>
          <p:cNvPr id="10244" name="Picture 4" descr="http://vacanzepolonia.com/wp-content/uploads/2008/11/auschwitz.jpg"/>
          <p:cNvPicPr>
            <a:picLocks noChangeAspect="1" noChangeArrowheads="1"/>
          </p:cNvPicPr>
          <p:nvPr/>
        </p:nvPicPr>
        <p:blipFill>
          <a:blip r:embed="rId2" cstate="print"/>
          <a:srcRect/>
          <a:stretch>
            <a:fillRect/>
          </a:stretch>
        </p:blipFill>
        <p:spPr bwMode="auto">
          <a:xfrm>
            <a:off x="714348" y="2143116"/>
            <a:ext cx="5471999" cy="4104000"/>
          </a:xfrm>
          <a:prstGeom prst="rect">
            <a:avLst/>
          </a:prstGeom>
          <a:noFill/>
        </p:spPr>
      </p:pic>
      <p:sp>
        <p:nvSpPr>
          <p:cNvPr id="6" name="CasellaDiTesto 5"/>
          <p:cNvSpPr txBox="1"/>
          <p:nvPr/>
        </p:nvSpPr>
        <p:spPr>
          <a:xfrm>
            <a:off x="6215074" y="2285992"/>
            <a:ext cx="2714644" cy="1938992"/>
          </a:xfrm>
          <a:prstGeom prst="rect">
            <a:avLst/>
          </a:prstGeom>
          <a:noFill/>
        </p:spPr>
        <p:txBody>
          <a:bodyPr wrap="square" rtlCol="0">
            <a:spAutoFit/>
          </a:bodyPr>
          <a:lstStyle/>
          <a:p>
            <a:r>
              <a:rPr lang="it-IT" sz="2400" dirty="0" smtClean="0">
                <a:solidFill>
                  <a:schemeClr val="bg1"/>
                </a:solidFill>
              </a:rPr>
              <a:t>Ricerca eseguita da  Chiara </a:t>
            </a:r>
            <a:r>
              <a:rPr lang="it-IT" sz="2400" dirty="0" err="1" smtClean="0">
                <a:solidFill>
                  <a:schemeClr val="bg1"/>
                </a:solidFill>
              </a:rPr>
              <a:t>Castelnovi</a:t>
            </a:r>
            <a:r>
              <a:rPr lang="it-IT" sz="2400" dirty="0" smtClean="0">
                <a:solidFill>
                  <a:schemeClr val="bg1"/>
                </a:solidFill>
              </a:rPr>
              <a:t> classe III C</a:t>
            </a:r>
          </a:p>
          <a:p>
            <a:r>
              <a:rPr lang="it-IT" sz="2400" dirty="0" smtClean="0">
                <a:solidFill>
                  <a:schemeClr val="bg1"/>
                </a:solidFill>
              </a:rPr>
              <a:t>Anno scolastico 2012/2013</a:t>
            </a:r>
            <a:endParaRPr lang="it-IT" sz="2400" dirty="0">
              <a:solidFill>
                <a:schemeClr val="bg1"/>
              </a:solidFill>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51520" y="260648"/>
            <a:ext cx="8640960" cy="5970865"/>
          </a:xfrm>
          <a:prstGeom prst="rect">
            <a:avLst/>
          </a:prstGeom>
          <a:noFill/>
        </p:spPr>
        <p:txBody>
          <a:bodyPr wrap="square" rtlCol="0">
            <a:spAutoFit/>
          </a:bodyPr>
          <a:lstStyle/>
          <a:p>
            <a:pPr>
              <a:lnSpc>
                <a:spcPct val="150000"/>
              </a:lnSpc>
            </a:pPr>
            <a:r>
              <a:rPr lang="it-IT" sz="2200" b="1" dirty="0" smtClean="0"/>
              <a:t>-Ci racconti qualche avvenimento o episodio per lei indimenticabile …</a:t>
            </a:r>
          </a:p>
          <a:p>
            <a:pPr algn="just"/>
            <a:r>
              <a:rPr lang="it-IT" sz="2200" i="1" dirty="0" smtClean="0"/>
              <a:t>Il 12 marzo 1940 sono partito militare. Giunto al distretto militare con quattro amici, sono stato aggregato al reggimento di fanteria.</a:t>
            </a:r>
          </a:p>
          <a:p>
            <a:pPr algn="just"/>
            <a:r>
              <a:rPr lang="it-IT" sz="2200" i="1" dirty="0" smtClean="0"/>
              <a:t>Sono stato mandato dall’esercito sugli Appennini  a </a:t>
            </a:r>
            <a:r>
              <a:rPr lang="it-IT" sz="2200" i="1" dirty="0" err="1" smtClean="0"/>
              <a:t>Castiglione</a:t>
            </a:r>
            <a:r>
              <a:rPr lang="it-IT" sz="2200" i="1" dirty="0" smtClean="0"/>
              <a:t> de </a:t>
            </a:r>
            <a:r>
              <a:rPr lang="it-IT" sz="2200" i="1" dirty="0" err="1" smtClean="0"/>
              <a:t>Pepoli</a:t>
            </a:r>
            <a:r>
              <a:rPr lang="it-IT" sz="2200" i="1" dirty="0" smtClean="0"/>
              <a:t>  dove con il treno siamo partiti da Roma, Napoli, Salerno, Taranto e Bari dal cui porto partivano le navi per Durazzo (Albania).</a:t>
            </a:r>
          </a:p>
          <a:p>
            <a:pPr algn="just"/>
            <a:r>
              <a:rPr lang="it-IT" sz="2200" i="1" dirty="0" smtClean="0"/>
              <a:t>Lo stato, o meglio l’esercito, ci forniva cinque sigarette al giorno, erano la magra consolazione in mezzo a tanto freddo e desolazione. </a:t>
            </a:r>
          </a:p>
          <a:p>
            <a:pPr algn="just"/>
            <a:r>
              <a:rPr lang="it-IT" sz="2200" i="1" dirty="0" smtClean="0"/>
              <a:t>Una volta sbarcati a Durazzo, non potrò mai dimenticare, marciammo per otto ore con i fucili sempre pronti, fino a vedere il confine con le montagne della Grecia innevate dove la divisione Tridentina era impegnata sul fronte. Eravamo accampati sul fiume </a:t>
            </a:r>
            <a:r>
              <a:rPr lang="it-IT" sz="2200" i="1" dirty="0" err="1" smtClean="0"/>
              <a:t>Devoli</a:t>
            </a:r>
            <a:r>
              <a:rPr lang="it-IT" sz="2200" i="1" dirty="0" smtClean="0"/>
              <a:t>, si mangiava poco e faceva freddo, pioveva spesso.</a:t>
            </a:r>
          </a:p>
          <a:p>
            <a:pPr algn="just"/>
            <a:r>
              <a:rPr lang="it-IT" sz="2200" i="1" dirty="0" smtClean="0"/>
              <a:t>Il 19 gennaio 1941 siamo partiti dal nostro fronte per salire a quota 2000 metri.</a:t>
            </a:r>
          </a:p>
          <a:p>
            <a:pPr algn="just"/>
            <a:r>
              <a:rPr lang="it-IT" sz="2200" i="1" dirty="0" smtClean="0"/>
              <a:t>Mi ricorderò sempre, accendemmo un fuoco ed un soldato vedendoci chiamò aiuto, subito i Greci spararono su di lui con la mitragliatrice.</a:t>
            </a:r>
          </a:p>
        </p:txBody>
      </p:sp>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28596" y="357166"/>
            <a:ext cx="8463884" cy="5509200"/>
          </a:xfrm>
          <a:prstGeom prst="rect">
            <a:avLst/>
          </a:prstGeom>
          <a:noFill/>
        </p:spPr>
        <p:txBody>
          <a:bodyPr wrap="square" rtlCol="0">
            <a:spAutoFit/>
          </a:bodyPr>
          <a:lstStyle/>
          <a:p>
            <a:pPr algn="just"/>
            <a:r>
              <a:rPr lang="it-IT" sz="2200" i="1" dirty="0" smtClean="0"/>
              <a:t>In questo periodo circa settanta soldati furono congelati, molti di loro furono prigionieri di guerra di cui alcuni riuscirono a rientrare in Italia perché ci fu uno scambio di prigionieri. </a:t>
            </a:r>
          </a:p>
          <a:p>
            <a:pPr algn="just"/>
            <a:endParaRPr lang="it-IT" sz="2200" i="1" dirty="0" smtClean="0"/>
          </a:p>
          <a:p>
            <a:pPr algn="just"/>
            <a:r>
              <a:rPr lang="it-IT" sz="2200" i="1" dirty="0" smtClean="0"/>
              <a:t>Il 13 febbraio 1941 dal fronte Greco ci fu un nuovo attacco. Proprio davanti a me il tenente Giusti di Reggio Emilia e altri due ufficiali furono uccisi a colpi di mitraglia.</a:t>
            </a:r>
          </a:p>
          <a:p>
            <a:pPr algn="just"/>
            <a:r>
              <a:rPr lang="it-IT" sz="2200" i="1" dirty="0" smtClean="0"/>
              <a:t>Siamo stati accompagnati a </a:t>
            </a:r>
            <a:r>
              <a:rPr lang="it-IT" sz="2200" i="1" dirty="0" err="1" smtClean="0"/>
              <a:t>Delvina</a:t>
            </a:r>
            <a:r>
              <a:rPr lang="it-IT" sz="2200" i="1" dirty="0" smtClean="0"/>
              <a:t> dove si parlava greco.</a:t>
            </a:r>
          </a:p>
          <a:p>
            <a:pPr algn="just"/>
            <a:r>
              <a:rPr lang="it-IT" sz="2200" i="1" dirty="0" smtClean="0"/>
              <a:t>La Germania terminava il confitto l’8 maggio. </a:t>
            </a:r>
          </a:p>
          <a:p>
            <a:pPr algn="just"/>
            <a:endParaRPr lang="it-IT" sz="2200" i="1" dirty="0" smtClean="0"/>
          </a:p>
          <a:p>
            <a:pPr algn="just"/>
            <a:r>
              <a:rPr lang="it-IT" sz="2200" i="1" dirty="0" smtClean="0"/>
              <a:t>Il 7 e l’8  maggio camminammo giorno e notte fino a raggiungere la città di </a:t>
            </a:r>
            <a:r>
              <a:rPr lang="it-IT" sz="2200" i="1" dirty="0" err="1" smtClean="0"/>
              <a:t>Hizzin</a:t>
            </a:r>
            <a:r>
              <a:rPr lang="it-IT" sz="2200" i="1" dirty="0" smtClean="0"/>
              <a:t> dove ci siamo consegnati ai partigiani che ci hanno dato da mangiare. Per altri tre giorni abbiamo camminato e raggiunto Praga, alla casa d’Italia dove ci hanno accolto e sfamato. </a:t>
            </a:r>
          </a:p>
          <a:p>
            <a:pPr algn="just"/>
            <a:r>
              <a:rPr lang="it-IT" sz="2200" i="1" dirty="0" smtClean="0"/>
              <a:t>Mi sono fatto rilasciare dalla Croce Rossa una raccomandazione in quattro lingue.</a:t>
            </a:r>
          </a:p>
        </p:txBody>
      </p:sp>
    </p:spTree>
  </p:cSld>
  <p:clrMapOvr>
    <a:masterClrMapping/>
  </p:clrMapOvr>
  <p:transition spd="slow">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297634"/>
          </a:xfrm>
        </p:spPr>
        <p:txBody>
          <a:bodyPr>
            <a:normAutofit/>
          </a:bodyPr>
          <a:lstStyle/>
          <a:p>
            <a:pPr algn="l"/>
            <a:r>
              <a:rPr lang="it-IT" sz="2200" i="1" dirty="0" smtClean="0"/>
              <a:t>Da Praga abbiamo preso il treno per </a:t>
            </a:r>
            <a:r>
              <a:rPr lang="it-IT" sz="2200" i="1" dirty="0" err="1" smtClean="0"/>
              <a:t>Pilzen</a:t>
            </a:r>
            <a:r>
              <a:rPr lang="it-IT" sz="2200" i="1" dirty="0" smtClean="0"/>
              <a:t> verso la Baviera. </a:t>
            </a:r>
            <a:br>
              <a:rPr lang="it-IT" sz="2200" i="1" dirty="0" smtClean="0"/>
            </a:br>
            <a:r>
              <a:rPr lang="it-IT" sz="2200" i="1" dirty="0" smtClean="0"/>
              <a:t>Il viaggio non è andato a buon fine. Sul Danubio c’è stata un’interruzione e da lì abbiamo continuato a piedi fino a raggiungere </a:t>
            </a:r>
            <a:r>
              <a:rPr lang="it-IT" sz="2200" i="1" dirty="0" err="1" smtClean="0"/>
              <a:t>Innsbruk</a:t>
            </a:r>
            <a:r>
              <a:rPr lang="it-IT" sz="2200" i="1" dirty="0" smtClean="0"/>
              <a:t> dove abbiamo incontrato gente camuna. Con loro abbiamo rubato delle biciclette che ci sono servite a raggiungere il prima  possibile l’Italia cercando di evitare gruppi di soldati Tedeschi che si incontravano ancora qua e là. </a:t>
            </a:r>
            <a:br>
              <a:rPr lang="it-IT" sz="2200" i="1" dirty="0" smtClean="0"/>
            </a:br>
            <a:r>
              <a:rPr lang="it-IT" sz="2200" i="1" dirty="0" smtClean="0"/>
              <a:t>Siamo poi stati raggiunti dagli Americani che ci hanno portato a Berzo. A Bolzano  c’era l’assistenza pontificia che ci ha portato a Brescia  a Sant’</a:t>
            </a:r>
            <a:r>
              <a:rPr lang="it-IT" sz="2200" i="1" dirty="0" err="1" smtClean="0"/>
              <a:t>Afra</a:t>
            </a:r>
            <a:r>
              <a:rPr lang="it-IT" sz="2200" i="1" dirty="0" smtClean="0"/>
              <a:t>.  </a:t>
            </a:r>
            <a:br>
              <a:rPr lang="it-IT" sz="2200" i="1" dirty="0" smtClean="0"/>
            </a:br>
            <a:r>
              <a:rPr lang="it-IT" sz="2200" i="1" dirty="0" smtClean="0"/>
              <a:t>Da Brescia siamo saliti in Valle con mezzi che gli stessi Tedeschi avevano abbandonato sul territorio. Sono arrivato a Berzo salendo da </a:t>
            </a:r>
            <a:r>
              <a:rPr lang="it-IT" sz="2200" i="1" dirty="0" err="1" smtClean="0"/>
              <a:t>Cividate</a:t>
            </a:r>
            <a:r>
              <a:rPr lang="it-IT" sz="2200" i="1" dirty="0" smtClean="0"/>
              <a:t>, era Giovedì, Giorno del Corpus Domini.</a:t>
            </a:r>
            <a:r>
              <a:rPr lang="it-IT" dirty="0" smtClean="0"/>
              <a:t/>
            </a:r>
            <a:br>
              <a:rPr lang="it-IT" dirty="0" smtClean="0"/>
            </a:b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campi di concentramento\2013-02 (feb)\scansione0004.jpg"/>
          <p:cNvPicPr>
            <a:picLocks noChangeAspect="1" noChangeArrowheads="1"/>
          </p:cNvPicPr>
          <p:nvPr/>
        </p:nvPicPr>
        <p:blipFill>
          <a:blip r:embed="rId2" cstate="print"/>
          <a:srcRect/>
          <a:stretch>
            <a:fillRect/>
          </a:stretch>
        </p:blipFill>
        <p:spPr bwMode="auto">
          <a:xfrm>
            <a:off x="179508" y="188640"/>
            <a:ext cx="5007923" cy="3528000"/>
          </a:xfrm>
          <a:prstGeom prst="rect">
            <a:avLst/>
          </a:prstGeom>
          <a:noFill/>
        </p:spPr>
      </p:pic>
      <p:sp>
        <p:nvSpPr>
          <p:cNvPr id="4" name="CasellaDiTesto 3"/>
          <p:cNvSpPr txBox="1"/>
          <p:nvPr/>
        </p:nvSpPr>
        <p:spPr>
          <a:xfrm>
            <a:off x="251520" y="3717032"/>
            <a:ext cx="2448272" cy="400110"/>
          </a:xfrm>
          <a:prstGeom prst="rect">
            <a:avLst/>
          </a:prstGeom>
          <a:noFill/>
        </p:spPr>
        <p:txBody>
          <a:bodyPr wrap="square" rtlCol="0">
            <a:spAutoFit/>
          </a:bodyPr>
          <a:lstStyle/>
          <a:p>
            <a:r>
              <a:rPr lang="it-IT" sz="2000" dirty="0" smtClean="0"/>
              <a:t>Natale 1942</a:t>
            </a:r>
            <a:endParaRPr lang="it-IT" sz="2000" dirty="0"/>
          </a:p>
        </p:txBody>
      </p:sp>
      <p:pic>
        <p:nvPicPr>
          <p:cNvPr id="1027" name="Picture 3" descr="E:\campi di concentramento\2013-02 (feb)\scansione0009.jpg"/>
          <p:cNvPicPr>
            <a:picLocks noChangeAspect="1" noChangeArrowheads="1"/>
          </p:cNvPicPr>
          <p:nvPr/>
        </p:nvPicPr>
        <p:blipFill>
          <a:blip r:embed="rId3" cstate="print"/>
          <a:srcRect/>
          <a:stretch>
            <a:fillRect/>
          </a:stretch>
        </p:blipFill>
        <p:spPr bwMode="auto">
          <a:xfrm>
            <a:off x="5724128" y="476672"/>
            <a:ext cx="3185755" cy="4572000"/>
          </a:xfrm>
          <a:prstGeom prst="rect">
            <a:avLst/>
          </a:prstGeom>
          <a:noFill/>
        </p:spPr>
      </p:pic>
      <p:sp>
        <p:nvSpPr>
          <p:cNvPr id="7" name="CasellaDiTesto 6"/>
          <p:cNvSpPr txBox="1"/>
          <p:nvPr/>
        </p:nvSpPr>
        <p:spPr>
          <a:xfrm>
            <a:off x="5868144" y="5013176"/>
            <a:ext cx="2304256" cy="1015663"/>
          </a:xfrm>
          <a:prstGeom prst="rect">
            <a:avLst/>
          </a:prstGeom>
          <a:noFill/>
        </p:spPr>
        <p:txBody>
          <a:bodyPr wrap="square" rtlCol="0">
            <a:spAutoFit/>
          </a:bodyPr>
          <a:lstStyle/>
          <a:p>
            <a:r>
              <a:rPr lang="it-IT" sz="2000" dirty="0" smtClean="0"/>
              <a:t>Damiano </a:t>
            </a:r>
            <a:r>
              <a:rPr lang="it-IT" sz="2000" dirty="0" err="1" smtClean="0"/>
              <a:t>Dellanoce</a:t>
            </a:r>
            <a:r>
              <a:rPr lang="it-IT" sz="2000" dirty="0" smtClean="0"/>
              <a:t> con due amici camuni</a:t>
            </a:r>
            <a:endParaRPr lang="it-IT" sz="2000" dirty="0"/>
          </a:p>
        </p:txBody>
      </p:sp>
      <p:pic>
        <p:nvPicPr>
          <p:cNvPr id="1028" name="Picture 4" descr="E:\campi di concentramento\2013-02 (feb)\scansione0002.jpg"/>
          <p:cNvPicPr>
            <a:picLocks noChangeAspect="1" noChangeArrowheads="1"/>
          </p:cNvPicPr>
          <p:nvPr/>
        </p:nvPicPr>
        <p:blipFill>
          <a:blip r:embed="rId4" cstate="print"/>
          <a:srcRect/>
          <a:stretch>
            <a:fillRect/>
          </a:stretch>
        </p:blipFill>
        <p:spPr bwMode="auto">
          <a:xfrm>
            <a:off x="2843808" y="3068960"/>
            <a:ext cx="2713404" cy="3672000"/>
          </a:xfrm>
          <a:prstGeom prst="rect">
            <a:avLst/>
          </a:prstGeom>
          <a:noFill/>
        </p:spPr>
      </p:pic>
      <p:sp>
        <p:nvSpPr>
          <p:cNvPr id="8" name="CasellaDiTesto 7"/>
          <p:cNvSpPr txBox="1"/>
          <p:nvPr/>
        </p:nvSpPr>
        <p:spPr>
          <a:xfrm>
            <a:off x="251520" y="5103674"/>
            <a:ext cx="2592288" cy="1323439"/>
          </a:xfrm>
          <a:prstGeom prst="rect">
            <a:avLst/>
          </a:prstGeom>
          <a:noFill/>
        </p:spPr>
        <p:txBody>
          <a:bodyPr wrap="square" rtlCol="0">
            <a:spAutoFit/>
          </a:bodyPr>
          <a:lstStyle/>
          <a:p>
            <a:r>
              <a:rPr lang="it-IT" sz="2000" dirty="0" smtClean="0"/>
              <a:t>Damiano </a:t>
            </a:r>
            <a:r>
              <a:rPr lang="it-IT" sz="2000" dirty="0" err="1" smtClean="0"/>
              <a:t>Dellanoce</a:t>
            </a:r>
            <a:r>
              <a:rPr lang="it-IT" sz="2000" dirty="0" smtClean="0"/>
              <a:t> in una foto spedita alla mamma dal fronte siciliano</a:t>
            </a:r>
            <a:endParaRPr lang="it-IT" sz="2000" dirty="0"/>
          </a:p>
        </p:txBody>
      </p:sp>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campi di concentramento\2013-02 (feb)\scansione0003.jpg"/>
          <p:cNvPicPr>
            <a:picLocks noChangeAspect="1" noChangeArrowheads="1"/>
          </p:cNvPicPr>
          <p:nvPr/>
        </p:nvPicPr>
        <p:blipFill>
          <a:blip r:embed="rId2" cstate="print"/>
          <a:srcRect/>
          <a:stretch>
            <a:fillRect/>
          </a:stretch>
        </p:blipFill>
        <p:spPr bwMode="auto">
          <a:xfrm>
            <a:off x="179512" y="188640"/>
            <a:ext cx="3505475" cy="4464000"/>
          </a:xfrm>
          <a:prstGeom prst="rect">
            <a:avLst/>
          </a:prstGeom>
          <a:noFill/>
        </p:spPr>
      </p:pic>
      <p:pic>
        <p:nvPicPr>
          <p:cNvPr id="2052" name="Picture 4" descr="E:\campi di concentramento\2013-02 (feb)\scansione0006.jpg"/>
          <p:cNvPicPr>
            <a:picLocks noChangeAspect="1" noChangeArrowheads="1"/>
          </p:cNvPicPr>
          <p:nvPr/>
        </p:nvPicPr>
        <p:blipFill>
          <a:blip r:embed="rId3" cstate="print"/>
          <a:srcRect/>
          <a:stretch>
            <a:fillRect/>
          </a:stretch>
        </p:blipFill>
        <p:spPr bwMode="auto">
          <a:xfrm>
            <a:off x="2982308" y="2204864"/>
            <a:ext cx="6161692" cy="4464000"/>
          </a:xfrm>
          <a:prstGeom prst="rect">
            <a:avLst/>
          </a:prstGeom>
          <a:noFill/>
        </p:spPr>
      </p:pic>
      <p:sp>
        <p:nvSpPr>
          <p:cNvPr id="4" name="CasellaDiTesto 3"/>
          <p:cNvSpPr txBox="1"/>
          <p:nvPr/>
        </p:nvSpPr>
        <p:spPr>
          <a:xfrm>
            <a:off x="3707904" y="404664"/>
            <a:ext cx="4320480" cy="707886"/>
          </a:xfrm>
          <a:prstGeom prst="rect">
            <a:avLst/>
          </a:prstGeom>
          <a:noFill/>
        </p:spPr>
        <p:txBody>
          <a:bodyPr wrap="square" rtlCol="0">
            <a:spAutoFit/>
          </a:bodyPr>
          <a:lstStyle/>
          <a:p>
            <a:r>
              <a:rPr lang="it-IT" sz="2000" dirty="0" smtClean="0"/>
              <a:t>Damiano </a:t>
            </a:r>
            <a:r>
              <a:rPr lang="it-IT" sz="2000" dirty="0" err="1" smtClean="0"/>
              <a:t>Dellanoce</a:t>
            </a:r>
            <a:r>
              <a:rPr lang="it-IT" sz="2000" dirty="0" smtClean="0"/>
              <a:t> al suo arrivo a </a:t>
            </a:r>
            <a:r>
              <a:rPr lang="it-IT" sz="2000" dirty="0" err="1" smtClean="0"/>
              <a:t>Castiglione</a:t>
            </a:r>
            <a:r>
              <a:rPr lang="it-IT" sz="2000" dirty="0" smtClean="0"/>
              <a:t> de </a:t>
            </a:r>
            <a:r>
              <a:rPr lang="it-IT" sz="2000" dirty="0" err="1" smtClean="0"/>
              <a:t>Pepoli</a:t>
            </a:r>
            <a:endParaRPr lang="it-IT" sz="2000" dirty="0"/>
          </a:p>
        </p:txBody>
      </p:sp>
      <p:sp>
        <p:nvSpPr>
          <p:cNvPr id="5" name="CasellaDiTesto 4"/>
          <p:cNvSpPr txBox="1"/>
          <p:nvPr/>
        </p:nvSpPr>
        <p:spPr>
          <a:xfrm>
            <a:off x="0" y="5589240"/>
            <a:ext cx="3024336" cy="707886"/>
          </a:xfrm>
          <a:prstGeom prst="rect">
            <a:avLst/>
          </a:prstGeom>
          <a:noFill/>
        </p:spPr>
        <p:txBody>
          <a:bodyPr wrap="square" rtlCol="0">
            <a:spAutoFit/>
          </a:bodyPr>
          <a:lstStyle/>
          <a:p>
            <a:r>
              <a:rPr lang="it-IT" sz="2000" dirty="0" smtClean="0"/>
              <a:t>Soldati in un momento di svago a Durazzo in Albania</a:t>
            </a:r>
            <a:endParaRPr lang="it-IT" sz="2000" dirty="0"/>
          </a:p>
        </p:txBody>
      </p:sp>
    </p:spTree>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E:\campi di concentramento\2013-02 (feb)\scansione0001.jpg"/>
          <p:cNvPicPr>
            <a:picLocks noChangeAspect="1" noChangeArrowheads="1"/>
          </p:cNvPicPr>
          <p:nvPr/>
        </p:nvPicPr>
        <p:blipFill>
          <a:blip r:embed="rId3" cstate="print"/>
          <a:srcRect/>
          <a:stretch>
            <a:fillRect/>
          </a:stretch>
        </p:blipFill>
        <p:spPr bwMode="auto">
          <a:xfrm>
            <a:off x="395536" y="0"/>
            <a:ext cx="8496000" cy="6372000"/>
          </a:xfrm>
          <a:prstGeom prst="rect">
            <a:avLst/>
          </a:prstGeom>
          <a:noFill/>
        </p:spPr>
      </p:pic>
      <p:sp>
        <p:nvSpPr>
          <p:cNvPr id="4" name="CasellaDiTesto 3"/>
          <p:cNvSpPr txBox="1"/>
          <p:nvPr/>
        </p:nvSpPr>
        <p:spPr>
          <a:xfrm>
            <a:off x="3203848" y="6457890"/>
            <a:ext cx="3024336" cy="400110"/>
          </a:xfrm>
          <a:prstGeom prst="rect">
            <a:avLst/>
          </a:prstGeom>
          <a:noFill/>
        </p:spPr>
        <p:txBody>
          <a:bodyPr wrap="square" rtlCol="0">
            <a:spAutoFit/>
          </a:bodyPr>
          <a:lstStyle/>
          <a:p>
            <a:pPr algn="ctr"/>
            <a:r>
              <a:rPr lang="it-IT" sz="2000" dirty="0" smtClean="0"/>
              <a:t>Soldati al fronte albanese </a:t>
            </a:r>
            <a:endParaRPr lang="it-IT" sz="2000" dirty="0"/>
          </a:p>
        </p:txBody>
      </p:sp>
    </p:spTree>
  </p:cSld>
  <p:clrMapOvr>
    <a:masterClrMapping/>
  </p:clrMapOvr>
  <p:transition spd="slow">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campi di concentramento\2013-02 (feb)\scansione0007.jpg"/>
          <p:cNvPicPr>
            <a:picLocks noChangeAspect="1" noChangeArrowheads="1"/>
          </p:cNvPicPr>
          <p:nvPr/>
        </p:nvPicPr>
        <p:blipFill>
          <a:blip r:embed="rId2" cstate="print"/>
          <a:srcRect/>
          <a:stretch>
            <a:fillRect/>
          </a:stretch>
        </p:blipFill>
        <p:spPr bwMode="auto">
          <a:xfrm>
            <a:off x="6232751" y="0"/>
            <a:ext cx="2911249" cy="4284000"/>
          </a:xfrm>
          <a:prstGeom prst="rect">
            <a:avLst/>
          </a:prstGeom>
          <a:noFill/>
        </p:spPr>
      </p:pic>
      <p:pic>
        <p:nvPicPr>
          <p:cNvPr id="4099" name="Picture 3" descr="E:\campi di concentramento\2013-02 (feb)\scansione0008.jpg"/>
          <p:cNvPicPr>
            <a:picLocks noChangeAspect="1" noChangeArrowheads="1"/>
          </p:cNvPicPr>
          <p:nvPr/>
        </p:nvPicPr>
        <p:blipFill>
          <a:blip r:embed="rId3" cstate="print"/>
          <a:srcRect/>
          <a:stretch>
            <a:fillRect/>
          </a:stretch>
        </p:blipFill>
        <p:spPr bwMode="auto">
          <a:xfrm>
            <a:off x="0" y="0"/>
            <a:ext cx="3108451" cy="4680000"/>
          </a:xfrm>
          <a:prstGeom prst="rect">
            <a:avLst/>
          </a:prstGeom>
          <a:noFill/>
        </p:spPr>
      </p:pic>
      <p:pic>
        <p:nvPicPr>
          <p:cNvPr id="4100" name="Picture 4" descr="E:\campi di concentramento\2013-02 (feb)\scansione0005.jpg"/>
          <p:cNvPicPr>
            <a:picLocks noChangeAspect="1" noChangeArrowheads="1"/>
          </p:cNvPicPr>
          <p:nvPr/>
        </p:nvPicPr>
        <p:blipFill>
          <a:blip r:embed="rId4" cstate="print"/>
          <a:srcRect/>
          <a:stretch>
            <a:fillRect/>
          </a:stretch>
        </p:blipFill>
        <p:spPr bwMode="auto">
          <a:xfrm>
            <a:off x="2915816" y="1602000"/>
            <a:ext cx="3728256" cy="5256000"/>
          </a:xfrm>
          <a:prstGeom prst="rect">
            <a:avLst/>
          </a:prstGeom>
          <a:noFill/>
        </p:spPr>
      </p:pic>
      <p:sp>
        <p:nvSpPr>
          <p:cNvPr id="5" name="CasellaDiTesto 4"/>
          <p:cNvSpPr txBox="1"/>
          <p:nvPr/>
        </p:nvSpPr>
        <p:spPr>
          <a:xfrm>
            <a:off x="3203848" y="476672"/>
            <a:ext cx="2880320" cy="707886"/>
          </a:xfrm>
          <a:prstGeom prst="rect">
            <a:avLst/>
          </a:prstGeom>
          <a:noFill/>
        </p:spPr>
        <p:txBody>
          <a:bodyPr wrap="square" rtlCol="0">
            <a:spAutoFit/>
          </a:bodyPr>
          <a:lstStyle/>
          <a:p>
            <a:pPr algn="ctr"/>
            <a:r>
              <a:rPr lang="it-IT" sz="2000" dirty="0" smtClean="0"/>
              <a:t>Damiano </a:t>
            </a:r>
            <a:r>
              <a:rPr lang="it-IT" sz="2000" dirty="0" err="1" smtClean="0"/>
              <a:t>Dellanoce</a:t>
            </a:r>
            <a:r>
              <a:rPr lang="it-IT" sz="2000" dirty="0" smtClean="0"/>
              <a:t> con dei commilitoni</a:t>
            </a:r>
            <a:endParaRPr lang="it-IT" sz="2000" dirty="0"/>
          </a:p>
        </p:txBody>
      </p:sp>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campi di concentramento\2013-02 (feb)\scansione0010.jpg"/>
          <p:cNvPicPr>
            <a:picLocks noChangeAspect="1" noChangeArrowheads="1"/>
          </p:cNvPicPr>
          <p:nvPr/>
        </p:nvPicPr>
        <p:blipFill>
          <a:blip r:embed="rId2" cstate="print"/>
          <a:srcRect/>
          <a:stretch>
            <a:fillRect/>
          </a:stretch>
        </p:blipFill>
        <p:spPr bwMode="auto">
          <a:xfrm>
            <a:off x="0" y="0"/>
            <a:ext cx="5522731" cy="4572000"/>
          </a:xfrm>
          <a:prstGeom prst="rect">
            <a:avLst/>
          </a:prstGeom>
          <a:noFill/>
        </p:spPr>
      </p:pic>
      <p:pic>
        <p:nvPicPr>
          <p:cNvPr id="5123" name="Picture 3" descr="E:\campi di concentramento\2013-02 (feb)\scansione0011.jpg"/>
          <p:cNvPicPr>
            <a:picLocks noChangeAspect="1" noChangeArrowheads="1"/>
          </p:cNvPicPr>
          <p:nvPr/>
        </p:nvPicPr>
        <p:blipFill>
          <a:blip r:embed="rId3" cstate="print"/>
          <a:srcRect/>
          <a:stretch>
            <a:fillRect/>
          </a:stretch>
        </p:blipFill>
        <p:spPr bwMode="auto">
          <a:xfrm>
            <a:off x="5508203" y="1818000"/>
            <a:ext cx="3635797" cy="5040000"/>
          </a:xfrm>
          <a:prstGeom prst="rect">
            <a:avLst/>
          </a:prstGeom>
          <a:noFill/>
        </p:spPr>
      </p:pic>
      <p:sp>
        <p:nvSpPr>
          <p:cNvPr id="6" name="CasellaDiTesto 5"/>
          <p:cNvSpPr txBox="1"/>
          <p:nvPr/>
        </p:nvSpPr>
        <p:spPr>
          <a:xfrm>
            <a:off x="3275856" y="6093296"/>
            <a:ext cx="2592288" cy="400110"/>
          </a:xfrm>
          <a:prstGeom prst="rect">
            <a:avLst/>
          </a:prstGeom>
          <a:noFill/>
        </p:spPr>
        <p:txBody>
          <a:bodyPr wrap="square" rtlCol="0">
            <a:spAutoFit/>
          </a:bodyPr>
          <a:lstStyle/>
          <a:p>
            <a:r>
              <a:rPr lang="it-IT" sz="2000" dirty="0" smtClean="0"/>
              <a:t>Biglietto per il treno</a:t>
            </a:r>
            <a:endParaRPr lang="it-IT" sz="2000" dirty="0"/>
          </a:p>
        </p:txBody>
      </p:sp>
    </p:spTree>
  </p:cSld>
  <p:clrMapOvr>
    <a:masterClrMapping/>
  </p:clrMapOvr>
  <p:transition spd="slow">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campi di concentramento\2013-02 (feb)\scansione0012.jpg"/>
          <p:cNvPicPr>
            <a:picLocks noChangeAspect="1" noChangeArrowheads="1"/>
          </p:cNvPicPr>
          <p:nvPr/>
        </p:nvPicPr>
        <p:blipFill>
          <a:blip r:embed="rId2" cstate="print"/>
          <a:srcRect/>
          <a:stretch>
            <a:fillRect/>
          </a:stretch>
        </p:blipFill>
        <p:spPr bwMode="auto">
          <a:xfrm>
            <a:off x="1547664" y="1628800"/>
            <a:ext cx="6106939" cy="3060000"/>
          </a:xfrm>
          <a:prstGeom prst="rect">
            <a:avLst/>
          </a:prstGeom>
          <a:noFill/>
        </p:spPr>
      </p:pic>
      <p:sp>
        <p:nvSpPr>
          <p:cNvPr id="3" name="CasellaDiTesto 2"/>
          <p:cNvSpPr txBox="1"/>
          <p:nvPr/>
        </p:nvSpPr>
        <p:spPr>
          <a:xfrm>
            <a:off x="827584" y="5013176"/>
            <a:ext cx="8856984" cy="400110"/>
          </a:xfrm>
          <a:prstGeom prst="rect">
            <a:avLst/>
          </a:prstGeom>
          <a:noFill/>
        </p:spPr>
        <p:txBody>
          <a:bodyPr wrap="square" rtlCol="0">
            <a:spAutoFit/>
          </a:bodyPr>
          <a:lstStyle/>
          <a:p>
            <a:r>
              <a:rPr lang="it-IT" sz="2000" dirty="0" smtClean="0"/>
              <a:t>Un “</a:t>
            </a:r>
            <a:r>
              <a:rPr lang="it-IT" sz="2000" dirty="0" err="1" smtClean="0"/>
              <a:t>Pfennig</a:t>
            </a:r>
            <a:r>
              <a:rPr lang="it-IT" sz="2000" dirty="0" smtClean="0"/>
              <a:t> Lager”, moneta in corso all’interno dei campi di concentramento</a:t>
            </a:r>
            <a:endParaRPr lang="it-IT" sz="2000" dirty="0"/>
          </a:p>
        </p:txBody>
      </p:sp>
    </p:spTree>
  </p:cSld>
  <p:clrMapOvr>
    <a:masterClrMapping/>
  </p:clrMapOvr>
  <p:transition spd="slow">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campi di concentramento\2013-02 (feb)\scansione0013.jpg"/>
          <p:cNvPicPr>
            <a:picLocks noChangeAspect="1" noChangeArrowheads="1"/>
          </p:cNvPicPr>
          <p:nvPr/>
        </p:nvPicPr>
        <p:blipFill>
          <a:blip r:embed="rId2" cstate="print"/>
          <a:srcRect/>
          <a:stretch>
            <a:fillRect/>
          </a:stretch>
        </p:blipFill>
        <p:spPr bwMode="auto">
          <a:xfrm>
            <a:off x="1979712" y="0"/>
            <a:ext cx="5594525" cy="68760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79512" y="260648"/>
            <a:ext cx="8712968" cy="6186309"/>
          </a:xfrm>
          <a:prstGeom prst="rect">
            <a:avLst/>
          </a:prstGeom>
          <a:noFill/>
        </p:spPr>
        <p:txBody>
          <a:bodyPr wrap="square" rtlCol="0">
            <a:spAutoFit/>
          </a:bodyPr>
          <a:lstStyle/>
          <a:p>
            <a:pPr algn="just"/>
            <a:r>
              <a:rPr lang="it-IT" sz="2200" dirty="0" smtClean="0"/>
              <a:t>Fin dal suo avvento al potere, nel 1933, il regime Nazista cominciò a realizzare una serie di strutture di detenzione per imprigionare ed eliminare i cosiddetti “nemici dello Stato”. Tra il 1933 e il 1945, la Germania Nazista costruì circa 20.000 campi di concentramento con l’intento di imprigionarvi milioni di persone. </a:t>
            </a:r>
          </a:p>
          <a:p>
            <a:pPr algn="just"/>
            <a:r>
              <a:rPr lang="it-IT" sz="2200" dirty="0" smtClean="0"/>
              <a:t>Questi campi venivano usati con diversi scopi: oltre a quelli adibiti principalmente al lavoro forzato, ve ne furono altri destinati al transito, che servivano semplicemente da stazioni intermedie, e quelli, invece, costruiti principalmente o esclusivamente per l’eliminazione in massa dei prigionieri. La maggior parte dei prigionieri, in quel primo periodo, era costituita da cittadini tedeschi: comunisti, socialisti, social-democratici, Rom (Zingari), Testimoni di Geova, omosessuali e persone accusate di comportamenti ritenuti asociali o devianti. Queste strutture venivano chiamate “campi di concentramento” in quanto servivano a “concentrare” fisicamente i prigionieri in un unico luogo.</a:t>
            </a:r>
          </a:p>
          <a:p>
            <a:pPr algn="just"/>
            <a:r>
              <a:rPr lang="it-IT" sz="2200" dirty="0" smtClean="0"/>
              <a:t>Nel marzo 1938 i Nazisti cominciarono gli arresti e l’internamento nei campi di concentramento di </a:t>
            </a:r>
            <a:r>
              <a:rPr lang="it-IT" sz="2200" dirty="0" err="1" smtClean="0"/>
              <a:t>Dachau</a:t>
            </a:r>
            <a:r>
              <a:rPr lang="it-IT" sz="2200" dirty="0" smtClean="0"/>
              <a:t>, </a:t>
            </a:r>
            <a:r>
              <a:rPr lang="it-IT" sz="2200" dirty="0" err="1" smtClean="0"/>
              <a:t>Buchenwald</a:t>
            </a:r>
            <a:r>
              <a:rPr lang="it-IT" sz="2200" dirty="0" smtClean="0"/>
              <a:t> e </a:t>
            </a:r>
            <a:r>
              <a:rPr lang="it-IT" sz="2200" dirty="0" err="1" smtClean="0"/>
              <a:t>Sachsenhausen</a:t>
            </a:r>
            <a:r>
              <a:rPr lang="it-IT" sz="2200" dirty="0" smtClean="0"/>
              <a:t>, tutti situati in Germania</a:t>
            </a:r>
          </a:p>
        </p:txBody>
      </p:sp>
    </p:spTree>
  </p:cSld>
  <p:clrMapOvr>
    <a:masterClrMapping/>
  </p:clrMapOvr>
  <p:transition spd="slow">
    <p:wheel spokes="3"/>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campi di concentramento\2013-02 (feb)\scansione0014.jpg"/>
          <p:cNvPicPr>
            <a:picLocks noChangeAspect="1" noChangeArrowheads="1"/>
          </p:cNvPicPr>
          <p:nvPr/>
        </p:nvPicPr>
        <p:blipFill>
          <a:blip r:embed="rId2" cstate="print"/>
          <a:srcRect/>
          <a:stretch>
            <a:fillRect/>
          </a:stretch>
        </p:blipFill>
        <p:spPr bwMode="auto">
          <a:xfrm>
            <a:off x="755576" y="188640"/>
            <a:ext cx="7429798" cy="6372000"/>
          </a:xfrm>
          <a:prstGeom prst="rect">
            <a:avLst/>
          </a:prstGeom>
          <a:noFill/>
        </p:spPr>
      </p:pic>
    </p:spTree>
  </p:cSld>
  <p:clrMapOvr>
    <a:masterClrMapping/>
  </p:clrMapOvr>
  <p:transition spd="slow">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campi di concentramento\2013-02 (feb)\scansione0015.jpg"/>
          <p:cNvPicPr>
            <a:picLocks noChangeAspect="1" noChangeArrowheads="1"/>
          </p:cNvPicPr>
          <p:nvPr/>
        </p:nvPicPr>
        <p:blipFill>
          <a:blip r:embed="rId2" cstate="print"/>
          <a:srcRect/>
          <a:stretch>
            <a:fillRect/>
          </a:stretch>
        </p:blipFill>
        <p:spPr bwMode="auto">
          <a:xfrm>
            <a:off x="4211960" y="188640"/>
            <a:ext cx="4695208" cy="6444000"/>
          </a:xfrm>
          <a:prstGeom prst="rect">
            <a:avLst/>
          </a:prstGeom>
          <a:noFill/>
        </p:spPr>
      </p:pic>
      <p:sp>
        <p:nvSpPr>
          <p:cNvPr id="3" name="CasellaDiTesto 2"/>
          <p:cNvSpPr txBox="1"/>
          <p:nvPr/>
        </p:nvSpPr>
        <p:spPr>
          <a:xfrm>
            <a:off x="179512" y="2060848"/>
            <a:ext cx="4067944" cy="707886"/>
          </a:xfrm>
          <a:prstGeom prst="rect">
            <a:avLst/>
          </a:prstGeom>
          <a:noFill/>
        </p:spPr>
        <p:txBody>
          <a:bodyPr wrap="square" rtlCol="0">
            <a:spAutoFit/>
          </a:bodyPr>
          <a:lstStyle/>
          <a:p>
            <a:r>
              <a:rPr lang="it-IT" sz="2000" dirty="0" smtClean="0"/>
              <a:t>Libro scritto da Giacomo </a:t>
            </a:r>
            <a:r>
              <a:rPr lang="it-IT" sz="2000" dirty="0" err="1" smtClean="0"/>
              <a:t>Morandini</a:t>
            </a:r>
            <a:r>
              <a:rPr lang="it-IT" sz="2000" dirty="0" smtClean="0"/>
              <a:t> inerente la sua esperienza di guerra</a:t>
            </a:r>
            <a:endParaRPr lang="it-IT" sz="2000" dirty="0"/>
          </a:p>
        </p:txBody>
      </p:sp>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332656"/>
            <a:ext cx="8568952" cy="6186309"/>
          </a:xfrm>
          <a:prstGeom prst="rect">
            <a:avLst/>
          </a:prstGeom>
        </p:spPr>
        <p:txBody>
          <a:bodyPr wrap="square">
            <a:spAutoFit/>
          </a:bodyPr>
          <a:lstStyle/>
          <a:p>
            <a:pPr algn="just"/>
            <a:r>
              <a:rPr lang="it-IT" sz="2200" dirty="0" smtClean="0"/>
              <a:t>Dopo l’invasione della Polonia, nel settembre 1939, i Nazisti realizzarono diversi campi per i lavori forzati, dove migliaia di prigionieri morirono per sfinimento, malnutrizione o esposizione alle intemperie. La direzione e la conduzione dei campi di concentramento erano affidate a unità delle S.S. </a:t>
            </a:r>
          </a:p>
          <a:p>
            <a:pPr algn="just"/>
            <a:r>
              <a:rPr lang="it-IT" sz="2200" dirty="0" smtClean="0"/>
              <a:t>Durante la Seconda Guerra Mondiale, la rete dei campi nazisti si ampliò rapidamente. In alcuni di essi, medici nazisti effettuarono numerosi esperimenti sui prigionieri. Dopo l’invasione dell’Unione Sovietica da parte dei Tedeschi, nel giugno del 1941, i Nazisti aumentarono il numero di campi destinati ai prigionieri di guerra, costruendone altri accanto ai complessi già esistenti nella Polonia occupata, come ad esempio quello di Auschwitz. Il campo vicino a Lublino fu destinato inizialmente alla sistemazione dei prigionieri di guerra e diventò un vero e proprio campo di concentramento nel 1943. Migliaia di prigionieri di guerra sovietici vi trovarono la morte, o fucilati o asfissiati con il gas. Per agevolare la “Soluzione Finale” (il genocidio o distruzione di massa degli Ebrei) i Nazisti realizzarono diversi campi di sterminio in Polonia, il paese con la più grande popolazione ebraica. Tra questi </a:t>
            </a:r>
            <a:r>
              <a:rPr lang="it-IT" sz="2200" dirty="0" err="1" smtClean="0"/>
              <a:t>Chelmnofu</a:t>
            </a:r>
            <a:r>
              <a:rPr lang="it-IT" sz="2200" dirty="0" smtClean="0"/>
              <a:t>, il primo campo di sterminio a essere realizzato, che divenne operativo nel dicembre 1941. </a:t>
            </a:r>
          </a:p>
        </p:txBody>
      </p:sp>
    </p:spTree>
  </p:cSld>
  <p:clrMapOvr>
    <a:masterClrMapping/>
  </p:clrMapOvr>
  <p:transition spd="slow">
    <p:strip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332656"/>
            <a:ext cx="8606760" cy="6494085"/>
          </a:xfrm>
          <a:prstGeom prst="rect">
            <a:avLst/>
          </a:prstGeom>
        </p:spPr>
        <p:txBody>
          <a:bodyPr wrap="square">
            <a:spAutoFit/>
          </a:bodyPr>
          <a:lstStyle/>
          <a:p>
            <a:pPr algn="just"/>
            <a:r>
              <a:rPr lang="it-IT" sz="2200" dirty="0" smtClean="0"/>
              <a:t>Qui, Ebrei e Rom vennero uccisi con il gas di scarico, all'interno di furgoni appositamente modificati. Nel 1942, i Nazisti misero in funzione i campi di sterminio di </a:t>
            </a:r>
            <a:r>
              <a:rPr lang="it-IT" sz="2200" dirty="0" err="1" smtClean="0"/>
              <a:t>Belzec</a:t>
            </a:r>
            <a:r>
              <a:rPr lang="it-IT" sz="2200" dirty="0" smtClean="0"/>
              <a:t>, </a:t>
            </a:r>
            <a:r>
              <a:rPr lang="it-IT" sz="2200" dirty="0" err="1" smtClean="0"/>
              <a:t>Sobibor</a:t>
            </a:r>
            <a:r>
              <a:rPr lang="it-IT" sz="2200" dirty="0" smtClean="0"/>
              <a:t> e </a:t>
            </a:r>
            <a:r>
              <a:rPr lang="it-IT" sz="2200" dirty="0" err="1" smtClean="0"/>
              <a:t>Treblinka</a:t>
            </a:r>
            <a:r>
              <a:rPr lang="it-IT" sz="2200" dirty="0" smtClean="0"/>
              <a:t> per eliminare sistematicamente gli Ebrei del Governatorato Generale (il territorio all’interno della Polonia occupata dai Tedeschi).</a:t>
            </a:r>
          </a:p>
          <a:p>
            <a:pPr algn="just"/>
            <a:r>
              <a:rPr lang="it-IT" sz="2200" dirty="0" smtClean="0"/>
              <a:t>Le camere a gas era un modo efficiente  per rendere il processo di sterminio il più impersonale possibile per coloro che dovevano materialmente portarlo a termine. Nell’ambito del complesso dei campi di Auschwitz, il sottocampo di sterminio di Birkenau era dotato di quattro camere a gas: fino a 6000 persone al giorno  vennero assassinati durante il periodo in cui le deportazioni raggiunsero la maggiore intensità.</a:t>
            </a:r>
          </a:p>
          <a:p>
            <a:pPr algn="just"/>
            <a:r>
              <a:rPr lang="it-IT" sz="2200" dirty="0" smtClean="0"/>
              <a:t>Le persone che vivevano nelle zone occupate dai Nazisti venivano in un primo momento deportati nei campi di transito, come </a:t>
            </a:r>
            <a:r>
              <a:rPr lang="it-IT" sz="2200" dirty="0" err="1" smtClean="0"/>
              <a:t>Westerbork</a:t>
            </a:r>
            <a:r>
              <a:rPr lang="it-IT" sz="2200" dirty="0" smtClean="0"/>
              <a:t>, in Olanda, o </a:t>
            </a:r>
            <a:r>
              <a:rPr lang="it-IT" sz="2200" dirty="0" err="1" smtClean="0"/>
              <a:t>Drancy</a:t>
            </a:r>
            <a:r>
              <a:rPr lang="it-IT" sz="2200" dirty="0" smtClean="0"/>
              <a:t> in Francia, ultima fermata prima della deportazione nei campi di sterminio della Polonia occupata. Sotto la direzione delle SS, i Tedeschi e i loro fiancheggiatori assassinarono più di tre milioni. Solo un piccolo numero di coloro che vennero imprigionati nei campi riuscì a sopravvivere.</a:t>
            </a:r>
          </a:p>
          <a:p>
            <a:endParaRPr lang="it-IT" sz="2000" dirty="0" smtClean="0"/>
          </a:p>
        </p:txBody>
      </p:sp>
    </p:spTree>
  </p:cSld>
  <p:clrMapOvr>
    <a:masterClrMapping/>
  </p:clrMapOvr>
  <p:transition spd="slow">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68346"/>
          </a:xfrm>
        </p:spPr>
        <p:txBody>
          <a:bodyPr/>
          <a:lstStyle/>
          <a:p>
            <a:r>
              <a:rPr lang="it-IT" dirty="0" smtClean="0"/>
              <a:t>Galleria di immagini </a:t>
            </a:r>
            <a:endParaRPr lang="it-IT" dirty="0"/>
          </a:p>
        </p:txBody>
      </p:sp>
      <p:pic>
        <p:nvPicPr>
          <p:cNvPr id="4" name="Picture 10" descr="http://www.sdamy.com/images/Auschwitz.jpg"/>
          <p:cNvPicPr>
            <a:picLocks noGrp="1" noChangeAspect="1" noChangeArrowheads="1"/>
          </p:cNvPicPr>
          <p:nvPr>
            <p:ph idx="1"/>
          </p:nvPr>
        </p:nvPicPr>
        <p:blipFill>
          <a:blip r:embed="rId2" cstate="print"/>
          <a:srcRect/>
          <a:stretch>
            <a:fillRect/>
          </a:stretch>
        </p:blipFill>
        <p:spPr bwMode="auto">
          <a:xfrm rot="20575897">
            <a:off x="334913" y="1593199"/>
            <a:ext cx="3986784" cy="2880360"/>
          </a:xfrm>
          <a:prstGeom prst="rect">
            <a:avLst/>
          </a:prstGeom>
          <a:noFill/>
        </p:spPr>
      </p:pic>
      <p:pic>
        <p:nvPicPr>
          <p:cNvPr id="5" name="Picture 12" descr="http://www.aostasera.it/userdata/immagini/foto/534/campi-di-concentramento_4924.jpg"/>
          <p:cNvPicPr>
            <a:picLocks noChangeAspect="1" noChangeArrowheads="1"/>
          </p:cNvPicPr>
          <p:nvPr/>
        </p:nvPicPr>
        <p:blipFill>
          <a:blip r:embed="rId3" cstate="print"/>
          <a:srcRect/>
          <a:stretch>
            <a:fillRect/>
          </a:stretch>
        </p:blipFill>
        <p:spPr bwMode="auto">
          <a:xfrm>
            <a:off x="4133664" y="2928934"/>
            <a:ext cx="4724615" cy="3689447"/>
          </a:xfrm>
          <a:prstGeom prst="rect">
            <a:avLst/>
          </a:prstGeom>
          <a:noFill/>
        </p:spPr>
      </p:pic>
      <p:sp>
        <p:nvSpPr>
          <p:cNvPr id="7" name="CasellaDiTesto 6"/>
          <p:cNvSpPr txBox="1"/>
          <p:nvPr/>
        </p:nvSpPr>
        <p:spPr>
          <a:xfrm>
            <a:off x="4186165" y="1314484"/>
            <a:ext cx="2664296" cy="707886"/>
          </a:xfrm>
          <a:prstGeom prst="rect">
            <a:avLst/>
          </a:prstGeom>
          <a:noFill/>
        </p:spPr>
        <p:txBody>
          <a:bodyPr wrap="square" rtlCol="0">
            <a:spAutoFit/>
          </a:bodyPr>
          <a:lstStyle/>
          <a:p>
            <a:r>
              <a:rPr lang="it-IT" sz="2000" dirty="0" smtClean="0"/>
              <a:t>Ebrei in un campo di concentramento</a:t>
            </a:r>
            <a:endParaRPr lang="it-IT" sz="2000" dirty="0"/>
          </a:p>
        </p:txBody>
      </p:sp>
      <p:sp>
        <p:nvSpPr>
          <p:cNvPr id="8" name="CasellaDiTesto 7"/>
          <p:cNvSpPr txBox="1"/>
          <p:nvPr/>
        </p:nvSpPr>
        <p:spPr>
          <a:xfrm>
            <a:off x="2195736" y="5877272"/>
            <a:ext cx="1872208" cy="707886"/>
          </a:xfrm>
          <a:prstGeom prst="rect">
            <a:avLst/>
          </a:prstGeom>
          <a:noFill/>
        </p:spPr>
        <p:txBody>
          <a:bodyPr wrap="square" rtlCol="0">
            <a:spAutoFit/>
          </a:bodyPr>
          <a:lstStyle/>
          <a:p>
            <a:r>
              <a:rPr lang="it-IT" sz="2000" dirty="0" smtClean="0"/>
              <a:t>Prigionieri in un campo di lavoro</a:t>
            </a:r>
            <a:endParaRPr lang="it-IT"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static.rivieraoggi.it/wp-content/uploads/2008/02/ebrei.jpg"/>
          <p:cNvPicPr>
            <a:picLocks noChangeAspect="1" noChangeArrowheads="1"/>
          </p:cNvPicPr>
          <p:nvPr/>
        </p:nvPicPr>
        <p:blipFill>
          <a:blip r:embed="rId2" cstate="print"/>
          <a:srcRect/>
          <a:stretch>
            <a:fillRect/>
          </a:stretch>
        </p:blipFill>
        <p:spPr bwMode="auto">
          <a:xfrm rot="1256429">
            <a:off x="3436413" y="1083707"/>
            <a:ext cx="5184000" cy="3888000"/>
          </a:xfrm>
          <a:prstGeom prst="rect">
            <a:avLst/>
          </a:prstGeom>
          <a:noFill/>
        </p:spPr>
      </p:pic>
      <p:pic>
        <p:nvPicPr>
          <p:cNvPr id="4" name="Picture 6" descr="http://ts3.mm.bing.net/th?id=H.4770889209807050&amp;pid=1.7&amp;w=220&amp;h=154&amp;c=7&amp;rs=1"/>
          <p:cNvPicPr>
            <a:picLocks noChangeAspect="1" noChangeArrowheads="1"/>
          </p:cNvPicPr>
          <p:nvPr/>
        </p:nvPicPr>
        <p:blipFill>
          <a:blip r:embed="rId3" cstate="print"/>
          <a:srcRect/>
          <a:stretch>
            <a:fillRect/>
          </a:stretch>
        </p:blipFill>
        <p:spPr bwMode="auto">
          <a:xfrm>
            <a:off x="251520" y="3140968"/>
            <a:ext cx="4731449" cy="3312000"/>
          </a:xfrm>
          <a:prstGeom prst="rect">
            <a:avLst/>
          </a:prstGeom>
          <a:noFill/>
        </p:spPr>
      </p:pic>
      <p:sp>
        <p:nvSpPr>
          <p:cNvPr id="5" name="CasellaDiTesto 4"/>
          <p:cNvSpPr txBox="1"/>
          <p:nvPr/>
        </p:nvSpPr>
        <p:spPr>
          <a:xfrm>
            <a:off x="5004048" y="6021288"/>
            <a:ext cx="2232248" cy="400110"/>
          </a:xfrm>
          <a:prstGeom prst="rect">
            <a:avLst/>
          </a:prstGeom>
          <a:noFill/>
        </p:spPr>
        <p:txBody>
          <a:bodyPr wrap="square" rtlCol="0">
            <a:spAutoFit/>
          </a:bodyPr>
          <a:lstStyle/>
          <a:p>
            <a:r>
              <a:rPr lang="it-IT" sz="2000" dirty="0" smtClean="0"/>
              <a:t>Forno crematorio</a:t>
            </a:r>
            <a:endParaRPr lang="it-IT" sz="2000" dirty="0"/>
          </a:p>
        </p:txBody>
      </p:sp>
      <p:sp>
        <p:nvSpPr>
          <p:cNvPr id="6" name="CasellaDiTesto 5"/>
          <p:cNvSpPr txBox="1"/>
          <p:nvPr/>
        </p:nvSpPr>
        <p:spPr>
          <a:xfrm>
            <a:off x="971600" y="692696"/>
            <a:ext cx="3096344" cy="707886"/>
          </a:xfrm>
          <a:prstGeom prst="rect">
            <a:avLst/>
          </a:prstGeom>
          <a:noFill/>
        </p:spPr>
        <p:txBody>
          <a:bodyPr wrap="square" rtlCol="0">
            <a:spAutoFit/>
          </a:bodyPr>
          <a:lstStyle/>
          <a:p>
            <a:r>
              <a:rPr lang="it-IT" sz="2000" dirty="0" smtClean="0"/>
              <a:t>Prigionieri in partenza per </a:t>
            </a:r>
            <a:r>
              <a:rPr lang="it-IT" sz="2000" dirty="0" err="1" smtClean="0"/>
              <a:t>Aushwitz</a:t>
            </a:r>
            <a:r>
              <a:rPr lang="it-IT" sz="2000" dirty="0" smtClean="0"/>
              <a:t> </a:t>
            </a:r>
            <a:endParaRPr lang="it-IT" sz="2000" dirty="0"/>
          </a:p>
        </p:txBody>
      </p:sp>
    </p:spTree>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ts4.mm.bing.net/th?id=H.4771748182559799&amp;pid=1.7&amp;w=233&amp;h=151&amp;c=7&amp;rs=1"/>
          <p:cNvPicPr>
            <a:picLocks noChangeAspect="1" noChangeArrowheads="1"/>
          </p:cNvPicPr>
          <p:nvPr/>
        </p:nvPicPr>
        <p:blipFill>
          <a:blip r:embed="rId2" cstate="print"/>
          <a:srcRect/>
          <a:stretch>
            <a:fillRect/>
          </a:stretch>
        </p:blipFill>
        <p:spPr bwMode="auto">
          <a:xfrm>
            <a:off x="323528" y="332656"/>
            <a:ext cx="4443987" cy="2880000"/>
          </a:xfrm>
          <a:prstGeom prst="rect">
            <a:avLst/>
          </a:prstGeom>
          <a:noFill/>
        </p:spPr>
      </p:pic>
      <p:pic>
        <p:nvPicPr>
          <p:cNvPr id="25604" name="Picture 4" descr="http://www.retecivica.trieste.it/triestecultura/new/musei/risiera_san_sabba/img/virtual/C.jpg"/>
          <p:cNvPicPr>
            <a:picLocks noChangeAspect="1" noChangeArrowheads="1"/>
          </p:cNvPicPr>
          <p:nvPr/>
        </p:nvPicPr>
        <p:blipFill>
          <a:blip r:embed="rId3" cstate="print"/>
          <a:srcRect/>
          <a:stretch>
            <a:fillRect/>
          </a:stretch>
        </p:blipFill>
        <p:spPr bwMode="auto">
          <a:xfrm rot="774308">
            <a:off x="4619581" y="2003290"/>
            <a:ext cx="4224000" cy="3168000"/>
          </a:xfrm>
          <a:prstGeom prst="rect">
            <a:avLst/>
          </a:prstGeom>
          <a:noFill/>
        </p:spPr>
      </p:pic>
      <p:pic>
        <p:nvPicPr>
          <p:cNvPr id="25606" name="Picture 6" descr="http://ts1.mm.bing.net/th?id=H.4919679732942152&amp;pid=1.7&amp;w=210&amp;h=152&amp;c=7&amp;rs=1"/>
          <p:cNvPicPr>
            <a:picLocks noChangeAspect="1" noChangeArrowheads="1"/>
          </p:cNvPicPr>
          <p:nvPr/>
        </p:nvPicPr>
        <p:blipFill>
          <a:blip r:embed="rId4" cstate="print"/>
          <a:srcRect/>
          <a:stretch>
            <a:fillRect/>
          </a:stretch>
        </p:blipFill>
        <p:spPr bwMode="auto">
          <a:xfrm>
            <a:off x="357158" y="3500438"/>
            <a:ext cx="3929215" cy="2844000"/>
          </a:xfrm>
          <a:prstGeom prst="rect">
            <a:avLst/>
          </a:prstGeom>
          <a:noFill/>
        </p:spPr>
      </p:pic>
      <p:sp>
        <p:nvSpPr>
          <p:cNvPr id="5" name="CasellaDiTesto 4"/>
          <p:cNvSpPr txBox="1"/>
          <p:nvPr/>
        </p:nvSpPr>
        <p:spPr>
          <a:xfrm>
            <a:off x="4788024" y="404664"/>
            <a:ext cx="3024336" cy="400110"/>
          </a:xfrm>
          <a:prstGeom prst="rect">
            <a:avLst/>
          </a:prstGeom>
          <a:noFill/>
        </p:spPr>
        <p:txBody>
          <a:bodyPr wrap="square" rtlCol="0">
            <a:spAutoFit/>
          </a:bodyPr>
          <a:lstStyle/>
          <a:p>
            <a:r>
              <a:rPr lang="it-IT" sz="2000" dirty="0" smtClean="0"/>
              <a:t>Risiera di San Sabba</a:t>
            </a:r>
            <a:endParaRPr lang="it-IT" sz="2000" dirty="0"/>
          </a:p>
        </p:txBody>
      </p:sp>
      <p:sp>
        <p:nvSpPr>
          <p:cNvPr id="6" name="CasellaDiTesto 5"/>
          <p:cNvSpPr txBox="1"/>
          <p:nvPr/>
        </p:nvSpPr>
        <p:spPr>
          <a:xfrm>
            <a:off x="4283968" y="5589240"/>
            <a:ext cx="4860032" cy="707886"/>
          </a:xfrm>
          <a:prstGeom prst="rect">
            <a:avLst/>
          </a:prstGeom>
          <a:noFill/>
        </p:spPr>
        <p:txBody>
          <a:bodyPr wrap="square" rtlCol="0">
            <a:spAutoFit/>
          </a:bodyPr>
          <a:lstStyle/>
          <a:p>
            <a:r>
              <a:rPr lang="it-IT" sz="2000" dirty="0" smtClean="0"/>
              <a:t>Rotaia ferroviaria che conduce direttamente al campo di concentramento</a:t>
            </a:r>
            <a:endParaRPr lang="it-IT" sz="2000" dirty="0"/>
          </a:p>
        </p:txBody>
      </p:sp>
    </p:spTree>
  </p:cSld>
  <p:clrMapOvr>
    <a:masterClrMapping/>
  </p:clrMapOvr>
  <p:transition spd="slow">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AutoShape 6" descr="http://www.aostasera.it/userdata/immagini/foto/534/campi-di-concentramento_4924.jpg"/>
          <p:cNvSpPr>
            <a:spLocks noChangeAspect="1" noChangeArrowheads="1"/>
          </p:cNvSpPr>
          <p:nvPr/>
        </p:nvSpPr>
        <p:spPr bwMode="auto">
          <a:xfrm>
            <a:off x="63500" y="-1905000"/>
            <a:ext cx="5086350" cy="39719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 name="CasellaDiTesto 2"/>
          <p:cNvSpPr txBox="1"/>
          <p:nvPr/>
        </p:nvSpPr>
        <p:spPr>
          <a:xfrm>
            <a:off x="251520" y="188641"/>
            <a:ext cx="8676456" cy="1323439"/>
          </a:xfrm>
          <a:prstGeom prst="rect">
            <a:avLst/>
          </a:prstGeom>
          <a:noFill/>
        </p:spPr>
        <p:txBody>
          <a:bodyPr wrap="square" rtlCol="0">
            <a:spAutoFit/>
          </a:bodyPr>
          <a:lstStyle/>
          <a:p>
            <a:pPr algn="ctr"/>
            <a:r>
              <a:rPr lang="it-IT" sz="4000" dirty="0" smtClean="0">
                <a:solidFill>
                  <a:srgbClr val="16FC21"/>
                </a:solidFill>
              </a:rPr>
              <a:t>Intervista a un reduce </a:t>
            </a:r>
          </a:p>
          <a:p>
            <a:pPr algn="ctr"/>
            <a:r>
              <a:rPr lang="it-IT" sz="4000" dirty="0" smtClean="0">
                <a:solidFill>
                  <a:srgbClr val="16FC21"/>
                </a:solidFill>
              </a:rPr>
              <a:t>della Seconda Guerra Mondiale</a:t>
            </a:r>
            <a:endParaRPr lang="it-IT" sz="4000" dirty="0">
              <a:solidFill>
                <a:srgbClr val="16FC21"/>
              </a:solidFill>
            </a:endParaRPr>
          </a:p>
        </p:txBody>
      </p:sp>
      <p:sp>
        <p:nvSpPr>
          <p:cNvPr id="4" name="Rettangolo 3"/>
          <p:cNvSpPr/>
          <p:nvPr/>
        </p:nvSpPr>
        <p:spPr>
          <a:xfrm>
            <a:off x="214282" y="1714488"/>
            <a:ext cx="8715436" cy="4662815"/>
          </a:xfrm>
          <a:prstGeom prst="rect">
            <a:avLst/>
          </a:prstGeom>
        </p:spPr>
        <p:txBody>
          <a:bodyPr wrap="square">
            <a:spAutoFit/>
          </a:bodyPr>
          <a:lstStyle/>
          <a:p>
            <a:pPr algn="just"/>
            <a:r>
              <a:rPr lang="it-IT" sz="2200" dirty="0" smtClean="0"/>
              <a:t>Il signor Damiano </a:t>
            </a:r>
            <a:r>
              <a:rPr lang="it-IT" sz="2200" dirty="0" err="1" smtClean="0"/>
              <a:t>Dellanoce</a:t>
            </a:r>
            <a:r>
              <a:rPr lang="it-IT" sz="2200" dirty="0" smtClean="0"/>
              <a:t> ha gentilmente acconsentito ad un’intervista personale riguardante il periodo della sua vita durante la Seconda Guerra Mondiale.</a:t>
            </a:r>
          </a:p>
          <a:p>
            <a:pPr algn="just">
              <a:lnSpc>
                <a:spcPct val="150000"/>
              </a:lnSpc>
            </a:pPr>
            <a:r>
              <a:rPr lang="it-IT" sz="2200" dirty="0" smtClean="0"/>
              <a:t>-</a:t>
            </a:r>
            <a:r>
              <a:rPr lang="it-IT" sz="2200" b="1" dirty="0" smtClean="0"/>
              <a:t>Quanti anni ha?</a:t>
            </a:r>
          </a:p>
          <a:p>
            <a:pPr algn="just">
              <a:lnSpc>
                <a:spcPct val="150000"/>
              </a:lnSpc>
            </a:pPr>
            <a:r>
              <a:rPr lang="it-IT" sz="2200" dirty="0" smtClean="0"/>
              <a:t>-</a:t>
            </a:r>
            <a:r>
              <a:rPr lang="it-IT" sz="2200" i="1" dirty="0" smtClean="0"/>
              <a:t>Ho appena compiuto 92 anni e sono nato nel 1920</a:t>
            </a:r>
          </a:p>
          <a:p>
            <a:pPr algn="just">
              <a:lnSpc>
                <a:spcPct val="150000"/>
              </a:lnSpc>
            </a:pPr>
            <a:r>
              <a:rPr lang="it-IT" sz="2200" dirty="0" smtClean="0"/>
              <a:t>-</a:t>
            </a:r>
            <a:r>
              <a:rPr lang="it-IT" sz="2200" b="1" dirty="0" smtClean="0"/>
              <a:t>Ha partecipato alla Seconda Guerra Mondiale?</a:t>
            </a:r>
          </a:p>
          <a:p>
            <a:pPr algn="just">
              <a:lnSpc>
                <a:spcPct val="150000"/>
              </a:lnSpc>
            </a:pPr>
            <a:r>
              <a:rPr lang="it-IT" sz="2200" dirty="0" smtClean="0"/>
              <a:t>-</a:t>
            </a:r>
            <a:r>
              <a:rPr lang="it-IT" sz="2200" i="1" dirty="0" smtClean="0"/>
              <a:t>Sì, prima dei vent’anni ero già al fronte </a:t>
            </a:r>
            <a:r>
              <a:rPr lang="it-IT" sz="2200" i="1" dirty="0" err="1" smtClean="0"/>
              <a:t>Greco-Albanese</a:t>
            </a:r>
            <a:endParaRPr lang="it-IT" sz="2200" i="1" dirty="0" smtClean="0"/>
          </a:p>
          <a:p>
            <a:pPr algn="just">
              <a:lnSpc>
                <a:spcPct val="150000"/>
              </a:lnSpc>
            </a:pPr>
            <a:r>
              <a:rPr lang="it-IT" sz="2200" b="1" dirty="0" smtClean="0"/>
              <a:t>-Cosa ci può raccontare di questo periodo?</a:t>
            </a:r>
          </a:p>
          <a:p>
            <a:pPr algn="just"/>
            <a:r>
              <a:rPr lang="it-IT" sz="2200" dirty="0" smtClean="0"/>
              <a:t>-</a:t>
            </a:r>
            <a:r>
              <a:rPr lang="it-IT" sz="2200" i="1" dirty="0" smtClean="0"/>
              <a:t>È stato un periodo di disastro, noi non eravamo preparati, eravamo senza armi e senza ufficiali preparati, erano solo insegnanti elementari che non sapevano nulla di guerra.</a:t>
            </a:r>
          </a:p>
        </p:txBody>
      </p:sp>
    </p:spTree>
  </p:cSld>
  <p:clrMapOvr>
    <a:masterClrMapping/>
  </p:clrMapOvr>
  <p:transition spd="slow">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23528" y="285728"/>
            <a:ext cx="8568952" cy="10910679"/>
          </a:xfrm>
          <a:prstGeom prst="rect">
            <a:avLst/>
          </a:prstGeom>
          <a:noFill/>
        </p:spPr>
        <p:txBody>
          <a:bodyPr wrap="square" rtlCol="0">
            <a:spAutoFit/>
          </a:bodyPr>
          <a:lstStyle/>
          <a:p>
            <a:pPr algn="just">
              <a:lnSpc>
                <a:spcPct val="150000"/>
              </a:lnSpc>
            </a:pPr>
            <a:r>
              <a:rPr lang="it-IT" sz="2000" dirty="0" smtClean="0"/>
              <a:t>-</a:t>
            </a:r>
            <a:r>
              <a:rPr lang="it-IT" sz="2200" b="1" dirty="0" smtClean="0"/>
              <a:t>È stato portato in un campo di concentramento?</a:t>
            </a:r>
          </a:p>
          <a:p>
            <a:pPr algn="just"/>
            <a:r>
              <a:rPr lang="it-IT" sz="2200" dirty="0" smtClean="0"/>
              <a:t>-</a:t>
            </a:r>
            <a:r>
              <a:rPr lang="it-IT" sz="2200" i="1" dirty="0" smtClean="0"/>
              <a:t>Sì, anche se per poco tempo perché sono stato fatto prigioniero dai Tedeschi in Albania, prima noi eravamo alleati ai Tedeschi ma l’8 settembre 1943 abbiamo cessato di collaborare con loro e così siamo stati subito occupati da loro. Ci hanno fatto camminare per due o tre giorni e ci hanno portato nei campi a lavorare tutti i giorni compresi il sabato, la domenica e nelle festività</a:t>
            </a:r>
            <a:r>
              <a:rPr lang="it-IT" sz="2200" dirty="0" smtClean="0"/>
              <a:t>. </a:t>
            </a:r>
          </a:p>
          <a:p>
            <a:pPr algn="just">
              <a:lnSpc>
                <a:spcPct val="150000"/>
              </a:lnSpc>
            </a:pPr>
            <a:r>
              <a:rPr lang="it-IT" sz="2200" b="1" dirty="0" smtClean="0"/>
              <a:t>Come si è sentito quando è stato portato via?</a:t>
            </a:r>
          </a:p>
          <a:p>
            <a:pPr algn="just"/>
            <a:r>
              <a:rPr lang="it-IT" sz="2200" dirty="0" smtClean="0"/>
              <a:t>-</a:t>
            </a:r>
            <a:r>
              <a:rPr lang="it-IT" sz="2200" i="1" dirty="0" smtClean="0"/>
              <a:t>Ero molto triste e avevo molta paura ma ormai ne avevamo già subite tante </a:t>
            </a:r>
            <a:r>
              <a:rPr lang="it-IT" sz="2200" dirty="0" smtClean="0"/>
              <a:t>…</a:t>
            </a:r>
          </a:p>
          <a:p>
            <a:pPr algn="just">
              <a:lnSpc>
                <a:spcPct val="150000"/>
              </a:lnSpc>
            </a:pPr>
            <a:r>
              <a:rPr lang="it-IT" sz="2200" dirty="0" smtClean="0"/>
              <a:t>-</a:t>
            </a:r>
            <a:r>
              <a:rPr lang="it-IT" sz="2200" b="1" dirty="0" smtClean="0"/>
              <a:t>Come è la vita nel campo?</a:t>
            </a:r>
          </a:p>
          <a:p>
            <a:pPr algn="just"/>
            <a:r>
              <a:rPr lang="it-IT" sz="2200" dirty="0" smtClean="0"/>
              <a:t>-</a:t>
            </a:r>
            <a:r>
              <a:rPr lang="it-IT" sz="2200" i="1" dirty="0" smtClean="0"/>
              <a:t>C’era poco cibo e acqua, si dormiva nelle baracche, eravamo sempre obbligati a lavorare altrimenti venivamo puniti e il lavoro giornaliero durava dodici ore, io dormivo in terra e quando faceva freddo non avevamo niente con cui coprirci.</a:t>
            </a:r>
          </a:p>
          <a:p>
            <a:pPr algn="just">
              <a:lnSpc>
                <a:spcPct val="150000"/>
              </a:lnSpc>
            </a:pPr>
            <a:endParaRPr lang="it-IT" sz="2000" dirty="0" smtClean="0"/>
          </a:p>
          <a:p>
            <a:pPr algn="just">
              <a:lnSpc>
                <a:spcPct val="150000"/>
              </a:lnSpc>
            </a:pPr>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p:txBody>
      </p:sp>
    </p:spTree>
  </p:cSld>
  <p:clrMapOvr>
    <a:masterClrMapping/>
  </p:clrMapOvr>
  <p:transition spd="slow">
    <p:plus/>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323</TotalTime>
  <Words>1370</Words>
  <Application>Microsoft Office PowerPoint</Application>
  <PresentationFormat>Presentazione su schermo (4:3)</PresentationFormat>
  <Paragraphs>75</Paragraphs>
  <Slides>21</Slides>
  <Notes>1</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Tema di Office</vt:lpstr>
      <vt:lpstr>La Seconda Guerra Mondiale</vt:lpstr>
      <vt:lpstr>Diapositiva 2</vt:lpstr>
      <vt:lpstr>Diapositiva 3</vt:lpstr>
      <vt:lpstr>Diapositiva 4</vt:lpstr>
      <vt:lpstr>Galleria di immagini </vt:lpstr>
      <vt:lpstr>Diapositiva 6</vt:lpstr>
      <vt:lpstr>Diapositiva 7</vt:lpstr>
      <vt:lpstr>Diapositiva 8</vt:lpstr>
      <vt:lpstr>Diapositiva 9</vt:lpstr>
      <vt:lpstr>Diapositiva 10</vt:lpstr>
      <vt:lpstr>Diapositiva 11</vt:lpstr>
      <vt:lpstr>Da Praga abbiamo preso il treno per Pilzen verso la Baviera.  Il viaggio non è andato a buon fine. Sul Danubio c’è stata un’interruzione e da lì abbiamo continuato a piedi fino a raggiungere Innsbruk dove abbiamo incontrato gente camuna. Con loro abbiamo rubato delle biciclette che ci sono servite a raggiungere il prima  possibile l’Italia cercando di evitare gruppi di soldati Tedeschi che si incontravano ancora qua e là.  Siamo poi stati raggiunti dagli Americani che ci hanno portato a Berzo. A Bolzano  c’era l’assistenza pontificia che ci ha portato a Brescia  a Sant’Afra.   Da Brescia siamo saliti in Valle con mezzi che gli stessi Tedeschi avevano abbandonato sul territorio. Sono arrivato a Berzo salendo da Cividate, era Giovedì, Giorno del Corpus Domini. </vt:lpstr>
      <vt:lpstr>Diapositiva 13</vt:lpstr>
      <vt:lpstr>Diapositiva 14</vt:lpstr>
      <vt:lpstr>Diapositiva 15</vt:lpstr>
      <vt:lpstr>Diapositiva 16</vt:lpstr>
      <vt:lpstr>Diapositiva 17</vt:lpstr>
      <vt:lpstr>Diapositiva 18</vt:lpstr>
      <vt:lpstr>Diapositiva 19</vt:lpstr>
      <vt:lpstr>Diapositiva 20</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Seconda Guerra Mondiale</dc:title>
  <dc:creator>chiara</dc:creator>
  <cp:lastModifiedBy>chiara</cp:lastModifiedBy>
  <cp:revision>41</cp:revision>
  <dcterms:created xsi:type="dcterms:W3CDTF">2013-01-25T16:08:52Z</dcterms:created>
  <dcterms:modified xsi:type="dcterms:W3CDTF">2013-02-12T21:22:18Z</dcterms:modified>
</cp:coreProperties>
</file>