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76" r:id="rId4"/>
    <p:sldId id="283" r:id="rId5"/>
    <p:sldId id="280" r:id="rId6"/>
    <p:sldId id="290" r:id="rId7"/>
    <p:sldId id="288" r:id="rId8"/>
    <p:sldId id="277" r:id="rId9"/>
    <p:sldId id="281" r:id="rId10"/>
    <p:sldId id="284" r:id="rId11"/>
    <p:sldId id="282" r:id="rId12"/>
    <p:sldId id="382" r:id="rId13"/>
    <p:sldId id="286" r:id="rId14"/>
    <p:sldId id="278" r:id="rId15"/>
    <p:sldId id="279" r:id="rId16"/>
    <p:sldId id="285" r:id="rId17"/>
    <p:sldId id="384" r:id="rId18"/>
    <p:sldId id="287" r:id="rId19"/>
    <p:sldId id="289" r:id="rId20"/>
    <p:sldId id="291" r:id="rId21"/>
    <p:sldId id="385" r:id="rId22"/>
    <p:sldId id="392" r:id="rId23"/>
    <p:sldId id="386" r:id="rId24"/>
    <p:sldId id="387" r:id="rId25"/>
    <p:sldId id="388" r:id="rId26"/>
    <p:sldId id="389" r:id="rId27"/>
    <p:sldId id="390" r:id="rId28"/>
    <p:sldId id="259" r:id="rId29"/>
    <p:sldId id="393" r:id="rId30"/>
    <p:sldId id="395" r:id="rId31"/>
    <p:sldId id="383" r:id="rId32"/>
    <p:sldId id="397" r:id="rId33"/>
    <p:sldId id="398"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CC"/>
    <a:srgbClr val="082992"/>
    <a:srgbClr val="F242D9"/>
    <a:srgbClr val="FFFFFF"/>
    <a:srgbClr val="069009"/>
    <a:srgbClr val="663300"/>
    <a:srgbClr val="F9C3F5"/>
    <a:srgbClr val="1802BE"/>
    <a:srgbClr val="0000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338" autoAdjust="0"/>
    <p:restoredTop sz="92832" autoAdjust="0"/>
  </p:normalViewPr>
  <p:slideViewPr>
    <p:cSldViewPr>
      <p:cViewPr varScale="1">
        <p:scale>
          <a:sx n="71" d="100"/>
          <a:sy n="71" d="100"/>
        </p:scale>
        <p:origin x="-9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5970B-42CF-4230-A0E9-5C7DBEE817DE}" type="datetimeFigureOut">
              <a:rPr lang="it-IT" smtClean="0"/>
              <a:pPr/>
              <a:t>03/02/2013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0380AB-422B-49EF-B879-1B8BE7F77572}"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0380AB-422B-49EF-B879-1B8BE7F77572}" type="slidenum">
              <a:rPr lang="it-IT" smtClean="0"/>
              <a:pPr/>
              <a:t>7</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50380AB-422B-49EF-B879-1B8BE7F77572}" type="slidenum">
              <a:rPr lang="it-IT" smtClean="0"/>
              <a:pPr/>
              <a:t>16</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17" name="Segnaposto piè di pagina 16"/>
          <p:cNvSpPr>
            <a:spLocks noGrp="1"/>
          </p:cNvSpPr>
          <p:nvPr>
            <p:ph type="ftr" sz="quarter" idx="11"/>
          </p:nvPr>
        </p:nvSpPr>
        <p:spPr/>
        <p:txBody>
          <a:bodyPr/>
          <a:lstStyle/>
          <a:p>
            <a:endParaRPr lang="it-IT" dirty="0"/>
          </a:p>
        </p:txBody>
      </p:sp>
      <p:sp>
        <p:nvSpPr>
          <p:cNvPr id="29" name="Segnaposto numero diapositiva 28"/>
          <p:cNvSpPr>
            <a:spLocks noGrp="1"/>
          </p:cNvSpPr>
          <p:nvPr>
            <p:ph type="sldNum" sz="quarter" idx="12"/>
          </p:nvPr>
        </p:nvSpPr>
        <p:spPr/>
        <p:txBody>
          <a:bodyPr/>
          <a:lstStyle/>
          <a:p>
            <a:fld id="{95BA5AA5-EF6E-4DDF-B9E6-FE6B7F575ABA}" type="slidenum">
              <a:rPr lang="it-IT" smtClean="0"/>
              <a:pPr/>
              <a:t>‹N›</a:t>
            </a:fld>
            <a:endParaRPr lang="it-IT" dirty="0"/>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7924800" y="6416675"/>
            <a:ext cx="762000" cy="365125"/>
          </a:xfrm>
        </p:spPr>
        <p:txBody>
          <a:bodyPr/>
          <a:lstStyle/>
          <a:p>
            <a:fld id="{95BA5AA5-EF6E-4DDF-B9E6-FE6B7F575ABA}"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dirty="0"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05597258-E4D5-4BAF-A108-19D7B6EFDA83}" type="datetimeFigureOut">
              <a:rPr lang="it-IT" smtClean="0"/>
              <a:pPr/>
              <a:t>03/02/2013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5BA5AA5-EF6E-4DDF-B9E6-FE6B7F575ABA}" type="slidenum">
              <a:rPr lang="it-IT" smtClean="0"/>
              <a:pPr/>
              <a:t>‹N›</a:t>
            </a:fld>
            <a:endParaRPr lang="it-IT" dirty="0"/>
          </a:p>
        </p:txBody>
      </p:sp>
    </p:spTree>
  </p:cSld>
  <p:clrMapOvr>
    <a:masterClrMapping/>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5597258-E4D5-4BAF-A108-19D7B6EFDA83}" type="datetimeFigureOut">
              <a:rPr lang="it-IT" smtClean="0"/>
              <a:pPr/>
              <a:t>03/02/2013</a:t>
            </a:fld>
            <a:endParaRPr lang="it-IT" dirty="0"/>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dirty="0"/>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BA5AA5-EF6E-4DDF-B9E6-FE6B7F575ABA}" type="slidenum">
              <a:rPr lang="it-IT" smtClean="0"/>
              <a:pPr/>
              <a:t>‹N›</a:t>
            </a:fld>
            <a:endParaRPr lang="it-IT"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upload.wikimedia.org/wikipedia/commons/e/ed/SachsenhausenEntrance.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1/15/Sachsenhausen_2006.jpg" TargetMode="Externa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upload.wikimedia.org/wikipedia/commons/d/d0/La_divisa.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2/24/Filo_spinato.JPG" TargetMode="External"/><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1.bp.blogspot.com/_lIPvSZ7vlE4/THGk6NMREOI/AAAAAAAAAmA/J2AiyMAYOew/s1600/IMG_2806.jpg"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File:SachsenhausenEntrance.JPG">
            <a:hlinkClick r:id="rId4"/>
          </p:cNvPr>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7" name="Rettangolo 6"/>
          <p:cNvSpPr/>
          <p:nvPr/>
        </p:nvSpPr>
        <p:spPr>
          <a:xfrm>
            <a:off x="0" y="0"/>
            <a:ext cx="9144000" cy="4524315"/>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6000" b="1" spc="50" dirty="0" smtClean="0">
                <a:ln w="11430"/>
                <a:solidFill>
                  <a:schemeClr val="accent6">
                    <a:lumMod val="40000"/>
                    <a:lumOff val="60000"/>
                  </a:schemeClr>
                </a:solidFill>
                <a:effectLst>
                  <a:outerShdw blurRad="76200" dist="50800" dir="5400000" algn="tl" rotWithShape="0">
                    <a:srgbClr val="000000">
                      <a:alpha val="65000"/>
                    </a:srgbClr>
                  </a:outerShdw>
                </a:effectLst>
              </a:rPr>
              <a:t>CAMPO DI </a:t>
            </a:r>
          </a:p>
          <a:p>
            <a:pPr algn="ctr"/>
            <a:r>
              <a:rPr lang="it-IT" sz="6000" b="1" spc="50" dirty="0" smtClean="0">
                <a:ln w="11430"/>
                <a:solidFill>
                  <a:schemeClr val="accent6">
                    <a:lumMod val="40000"/>
                    <a:lumOff val="60000"/>
                  </a:schemeClr>
                </a:solidFill>
                <a:effectLst>
                  <a:outerShdw blurRad="76200" dist="50800" dir="5400000" algn="tl" rotWithShape="0">
                    <a:srgbClr val="000000">
                      <a:alpha val="65000"/>
                    </a:srgbClr>
                  </a:outerShdw>
                </a:effectLst>
              </a:rPr>
              <a:t>CONCENTRAMENTO  </a:t>
            </a:r>
          </a:p>
          <a:p>
            <a:pPr algn="ctr"/>
            <a:endParaRPr lang="it-IT" sz="6000" b="1" spc="50" dirty="0" smtClean="0">
              <a:ln w="11430"/>
              <a:solidFill>
                <a:schemeClr val="accent6">
                  <a:lumMod val="40000"/>
                  <a:lumOff val="60000"/>
                </a:schemeClr>
              </a:solidFill>
              <a:effectLst>
                <a:outerShdw blurRad="76200" dist="50800" dir="5400000" algn="tl" rotWithShape="0">
                  <a:srgbClr val="000000">
                    <a:alpha val="65000"/>
                  </a:srgbClr>
                </a:outerShdw>
              </a:effectLst>
            </a:endParaRPr>
          </a:p>
          <a:p>
            <a:pPr algn="ctr"/>
            <a:r>
              <a:rPr lang="it-IT" sz="7200" b="1" spc="50" dirty="0" smtClean="0">
                <a:ln w="11430"/>
                <a:solidFill>
                  <a:schemeClr val="accent6">
                    <a:lumMod val="40000"/>
                    <a:lumOff val="60000"/>
                  </a:schemeClr>
                </a:solidFill>
                <a:effectLst>
                  <a:outerShdw blurRad="76200" dist="50800" dir="5400000" algn="tl" rotWithShape="0">
                    <a:srgbClr val="000000">
                      <a:alpha val="65000"/>
                    </a:srgbClr>
                  </a:outerShdw>
                </a:effectLst>
              </a:rPr>
              <a:t>SACHSENHAUSEN</a:t>
            </a:r>
          </a:p>
          <a:p>
            <a:pPr algn="ctr"/>
            <a:r>
              <a:rPr lang="it-IT" sz="3600" b="1" spc="50" dirty="0" smtClean="0">
                <a:ln w="11430"/>
                <a:solidFill>
                  <a:schemeClr val="accent6"/>
                </a:solidFill>
                <a:effectLst>
                  <a:outerShdw blurRad="76200" dist="50800" dir="5400000" algn="tl" rotWithShape="0">
                    <a:srgbClr val="000000">
                      <a:alpha val="65000"/>
                    </a:srgbClr>
                  </a:outerShdw>
                </a:effectLst>
              </a:rPr>
              <a:t>(GERMANIA)</a:t>
            </a:r>
            <a:endParaRPr lang="it-IT" sz="3600" b="1" cap="none" spc="50" dirty="0">
              <a:ln w="11430"/>
              <a:solidFill>
                <a:schemeClr val="accent6"/>
              </a:solidFill>
              <a:effectLst>
                <a:outerShdw blurRad="76200" dist="50800" dir="5400000" algn="tl" rotWithShape="0">
                  <a:srgbClr val="000000">
                    <a:alpha val="65000"/>
                  </a:srgbClr>
                </a:outerShdw>
              </a:effectLst>
            </a:endParaRPr>
          </a:p>
        </p:txBody>
      </p:sp>
      <p:sp>
        <p:nvSpPr>
          <p:cNvPr id="5" name="CasellaDiTesto 4"/>
          <p:cNvSpPr txBox="1"/>
          <p:nvPr/>
        </p:nvSpPr>
        <p:spPr>
          <a:xfrm>
            <a:off x="0" y="4572008"/>
            <a:ext cx="9144000" cy="2062103"/>
          </a:xfrm>
          <a:prstGeom prst="rect">
            <a:avLst/>
          </a:prstGeom>
          <a:noFill/>
        </p:spPr>
        <p:txBody>
          <a:bodyPr wrap="square" rtlCol="0">
            <a:spAutoFit/>
          </a:bodyPr>
          <a:lstStyle/>
          <a:p>
            <a:pPr algn="ctr"/>
            <a:r>
              <a:rPr lang="it-IT" sz="3200" dirty="0" err="1" smtClean="0">
                <a:solidFill>
                  <a:srgbClr val="FFFF00"/>
                </a:solidFill>
              </a:rPr>
              <a:t>Brunelli</a:t>
            </a:r>
            <a:r>
              <a:rPr lang="it-IT" sz="3200" dirty="0" smtClean="0">
                <a:solidFill>
                  <a:srgbClr val="FFFF00"/>
                </a:solidFill>
              </a:rPr>
              <a:t> </a:t>
            </a:r>
            <a:r>
              <a:rPr lang="it-IT" sz="3200" dirty="0" err="1" smtClean="0">
                <a:solidFill>
                  <a:srgbClr val="FFFF00"/>
                </a:solidFill>
              </a:rPr>
              <a:t>Samanta</a:t>
            </a:r>
            <a:r>
              <a:rPr lang="it-IT" sz="3200" dirty="0" smtClean="0">
                <a:solidFill>
                  <a:srgbClr val="FFFF00"/>
                </a:solidFill>
              </a:rPr>
              <a:t>,</a:t>
            </a:r>
            <a:r>
              <a:rPr lang="it-IT" sz="3200" dirty="0" err="1" smtClean="0">
                <a:solidFill>
                  <a:srgbClr val="FFFF00"/>
                </a:solidFill>
              </a:rPr>
              <a:t>FininiElena</a:t>
            </a:r>
            <a:r>
              <a:rPr lang="it-IT" sz="3200" dirty="0" smtClean="0">
                <a:solidFill>
                  <a:srgbClr val="FFFF00"/>
                </a:solidFill>
              </a:rPr>
              <a:t>,</a:t>
            </a:r>
            <a:r>
              <a:rPr lang="it-IT" sz="3200" dirty="0" err="1" smtClean="0">
                <a:solidFill>
                  <a:srgbClr val="FFFF00"/>
                </a:solidFill>
              </a:rPr>
              <a:t>Nodari</a:t>
            </a:r>
            <a:r>
              <a:rPr lang="it-IT" sz="3200" dirty="0" smtClean="0">
                <a:solidFill>
                  <a:srgbClr val="FFFF00"/>
                </a:solidFill>
              </a:rPr>
              <a:t> Alessia,</a:t>
            </a:r>
          </a:p>
          <a:p>
            <a:pPr algn="ctr"/>
            <a:r>
              <a:rPr lang="it-IT" sz="3200" dirty="0" smtClean="0">
                <a:solidFill>
                  <a:srgbClr val="FFFF00"/>
                </a:solidFill>
              </a:rPr>
              <a:t> </a:t>
            </a:r>
          </a:p>
          <a:p>
            <a:pPr algn="ctr"/>
            <a:r>
              <a:rPr lang="it-IT" sz="3200" dirty="0" smtClean="0">
                <a:solidFill>
                  <a:srgbClr val="FF0000"/>
                </a:solidFill>
              </a:rPr>
              <a:t>Classe 3^A </a:t>
            </a:r>
            <a:r>
              <a:rPr lang="it-IT" sz="3200" dirty="0" err="1" smtClean="0">
                <a:solidFill>
                  <a:srgbClr val="FF0000"/>
                </a:solidFill>
              </a:rPr>
              <a:t>Esine</a:t>
            </a:r>
            <a:endParaRPr lang="it-IT" sz="3200" dirty="0" smtClean="0">
              <a:solidFill>
                <a:srgbClr val="FF0000"/>
              </a:solidFill>
            </a:endParaRPr>
          </a:p>
          <a:p>
            <a:pPr algn="ctr"/>
            <a:r>
              <a:rPr lang="it-IT" sz="3200" dirty="0" smtClean="0">
                <a:solidFill>
                  <a:srgbClr val="0070C0"/>
                </a:solidFill>
              </a:rPr>
              <a:t>2012/2013</a:t>
            </a:r>
            <a:endParaRPr lang="it-IT" sz="3200" dirty="0">
              <a:solidFill>
                <a:srgbClr val="0070C0"/>
              </a:solidFill>
            </a:endParaRPr>
          </a:p>
        </p:txBody>
      </p:sp>
      <p:pic>
        <p:nvPicPr>
          <p:cNvPr id="11" name="Schinderlist">
            <a:hlinkClick r:id="" action="ppaction://media"/>
          </p:cNvPr>
          <p:cNvPicPr>
            <a:picLocks noRot="1" noChangeAspect="1"/>
          </p:cNvPicPr>
          <p:nvPr>
            <a:wavAudioFile r:embed="rId2" name="Schinderlist"/>
          </p:nvPr>
        </p:nvPicPr>
        <p:blipFill>
          <a:blip r:embed="rId6"/>
          <a:stretch>
            <a:fillRect/>
          </a:stretch>
        </p:blipFill>
        <p:spPr>
          <a:xfrm>
            <a:off x="0" y="6143644"/>
            <a:ext cx="304800" cy="304800"/>
          </a:xfrm>
          <a:prstGeom prst="rect">
            <a:avLst/>
          </a:prstGeom>
        </p:spPr>
      </p:pic>
    </p:spTree>
    <p:custDataLst>
      <p:tags r:id="rId1"/>
    </p:custData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5000"/>
                            </p:stCondLst>
                            <p:childTnLst>
                              <p:par>
                                <p:cTn id="25" presetID="1" presetClass="mediacall" presetSubtype="0" fill="hold" nodeType="afterEffect">
                                  <p:stCondLst>
                                    <p:cond delay="0"/>
                                  </p:stCondLst>
                                  <p:childTnLst>
                                    <p:cmd type="call" cmd="playFrom(0.0)">
                                      <p:cBhvr>
                                        <p:cTn id="2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27" repeatCount="indefinite"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grayscl/>
            <a:lum bright="-37000"/>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6143636" y="785794"/>
            <a:ext cx="3000364" cy="3970318"/>
          </a:xfrm>
          <a:prstGeom prst="rect">
            <a:avLst/>
          </a:prstGeom>
        </p:spPr>
        <p:txBody>
          <a:bodyPr wrap="square">
            <a:spAutoFit/>
          </a:bodyPr>
          <a:lstStyle/>
          <a:p>
            <a:pPr algn="ctr"/>
            <a:r>
              <a:rPr lang="it-IT" sz="2800" b="1" dirty="0" smtClean="0"/>
              <a:t>Posta alla base del triangolo, La </a:t>
            </a:r>
            <a:r>
              <a:rPr lang="it-IT" sz="2800" b="1" u="sng" dirty="0" smtClean="0"/>
              <a:t>TORRE A </a:t>
            </a:r>
            <a:r>
              <a:rPr lang="it-IT" sz="2800" b="1" dirty="0" smtClean="0"/>
              <a:t>fu progettata in modo che dalle sue finestre si poteva avere uno sguardo su tutto il campo. </a:t>
            </a:r>
            <a:endParaRPr lang="it-IT" sz="2800" b="1" dirty="0"/>
          </a:p>
        </p:txBody>
      </p:sp>
      <p:pic>
        <p:nvPicPr>
          <p:cNvPr id="43010" name="Picture 2" descr="http://2.bp.blogspot.com/_lIPvSZ7vlE4/THBWgmLJKKI/AAAAAAAAAfw/wtDV8hW3nyc/s1600/IMG_2663.1.jpg"/>
          <p:cNvPicPr>
            <a:picLocks noChangeAspect="1" noChangeArrowheads="1"/>
          </p:cNvPicPr>
          <p:nvPr/>
        </p:nvPicPr>
        <p:blipFill>
          <a:blip r:embed="rId3"/>
          <a:srcRect/>
          <a:stretch>
            <a:fillRect/>
          </a:stretch>
        </p:blipFill>
        <p:spPr bwMode="auto">
          <a:xfrm>
            <a:off x="0" y="0"/>
            <a:ext cx="5834523" cy="4286256"/>
          </a:xfrm>
          <a:prstGeom prst="rect">
            <a:avLst/>
          </a:prstGeom>
          <a:noFill/>
        </p:spPr>
      </p:pic>
      <p:sp>
        <p:nvSpPr>
          <p:cNvPr id="4" name="Ovale 3"/>
          <p:cNvSpPr/>
          <p:nvPr/>
        </p:nvSpPr>
        <p:spPr>
          <a:xfrm>
            <a:off x="2428860" y="0"/>
            <a:ext cx="1071570" cy="928694"/>
          </a:xfrm>
          <a:prstGeom prst="ellipse">
            <a:avLst/>
          </a:prstGeom>
          <a:no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cxnSp>
        <p:nvCxnSpPr>
          <p:cNvPr id="6" name="Connettore 2 5"/>
          <p:cNvCxnSpPr/>
          <p:nvPr/>
        </p:nvCxnSpPr>
        <p:spPr>
          <a:xfrm>
            <a:off x="3428992" y="714356"/>
            <a:ext cx="3143272" cy="114300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8" name="Rettangolo 7"/>
          <p:cNvSpPr/>
          <p:nvPr/>
        </p:nvSpPr>
        <p:spPr>
          <a:xfrm>
            <a:off x="0" y="4643446"/>
            <a:ext cx="9144000" cy="954107"/>
          </a:xfrm>
          <a:prstGeom prst="rect">
            <a:avLst/>
          </a:prstGeom>
        </p:spPr>
        <p:txBody>
          <a:bodyPr wrap="square">
            <a:spAutoFit/>
          </a:bodyPr>
          <a:lstStyle/>
          <a:p>
            <a:pPr algn="ctr"/>
            <a:r>
              <a:rPr lang="it-IT" sz="2800" b="1" dirty="0" smtClean="0"/>
              <a:t>Questo finchè il campo non fu allargato negli anni, per il crescente numero di persone internate.</a:t>
            </a:r>
            <a:endParaRPr lang="it-IT" sz="28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heel(8)">
                                      <p:cBhvr>
                                        <p:cTn id="7" dur="2000"/>
                                        <p:tgtEl>
                                          <p:spTgt spid="43010"/>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2000"/>
                                        <p:tgtEl>
                                          <p:spTgt spid="4"/>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2000"/>
                                        <p:tgtEl>
                                          <p:spTgt spid="6"/>
                                        </p:tgtEl>
                                      </p:cBhvr>
                                    </p:animEffect>
                                  </p:childTnLst>
                                </p:cTn>
                              </p:par>
                            </p:childTnLst>
                          </p:cTn>
                        </p:par>
                        <p:par>
                          <p:cTn id="14" fill="hold">
                            <p:stCondLst>
                              <p:cond delay="2000"/>
                            </p:stCondLst>
                            <p:childTnLst>
                              <p:par>
                                <p:cTn id="15" presetID="34"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from="(-#ppt_w/2)" to="(#ppt_x)" calcmode="lin" valueType="num">
                                      <p:cBhvr>
                                        <p:cTn id="17" dur="600" fill="hold">
                                          <p:stCondLst>
                                            <p:cond delay="0"/>
                                          </p:stCondLst>
                                        </p:cTn>
                                        <p:tgtEl>
                                          <p:spTgt spid="2"/>
                                        </p:tgtEl>
                                        <p:attrNameLst>
                                          <p:attrName>ppt_x</p:attrName>
                                        </p:attrNameLst>
                                      </p:cBhvr>
                                    </p:anim>
                                    <p:anim from="0" to="-1.0" calcmode="lin" valueType="num">
                                      <p:cBhvr>
                                        <p:cTn id="18" dur="200" decel="50000" autoRev="1" fill="hold">
                                          <p:stCondLst>
                                            <p:cond delay="600"/>
                                          </p:stCondLst>
                                        </p:cTn>
                                        <p:tgtEl>
                                          <p:spTgt spid="2"/>
                                        </p:tgtEl>
                                        <p:attrNameLst>
                                          <p:attrName>xshear</p:attrName>
                                        </p:attrNameLst>
                                      </p:cBhvr>
                                    </p:anim>
                                    <p:animScale>
                                      <p:cBhvr>
                                        <p:cTn id="19" dur="200" decel="100000" autoRev="1" fill="hold">
                                          <p:stCondLst>
                                            <p:cond delay="600"/>
                                          </p:stCondLst>
                                        </p:cTn>
                                        <p:tgtEl>
                                          <p:spTgt spid="2"/>
                                        </p:tgtEl>
                                      </p:cBhvr>
                                      <p:from x="100000" y="100000"/>
                                      <p:to x="80000" y="100000"/>
                                    </p:animScale>
                                    <p:anim by="(#ppt_h/3+#ppt_w*0.1)" calcmode="lin" valueType="num">
                                      <p:cBhvr additive="sum">
                                        <p:cTn id="20" dur="200" decel="100000" autoRev="1" fill="hold">
                                          <p:stCondLst>
                                            <p:cond delay="600"/>
                                          </p:stCondLst>
                                        </p:cTn>
                                        <p:tgtEl>
                                          <p:spTgt spid="2"/>
                                        </p:tgtEl>
                                        <p:attrNameLst>
                                          <p:attrName>ppt_x</p:attrName>
                                        </p:attrNameLst>
                                      </p:cBhvr>
                                    </p:anim>
                                  </p:childTnLst>
                                </p:cTn>
                              </p:par>
                            </p:childTnLst>
                          </p:cTn>
                        </p:par>
                        <p:par>
                          <p:cTn id="21" fill="hold">
                            <p:stCondLst>
                              <p:cond delay="3000"/>
                            </p:stCondLst>
                            <p:childTnLst>
                              <p:par>
                                <p:cTn id="22" presetID="34"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from="(-#ppt_w/2)" to="(#ppt_x)" calcmode="lin" valueType="num">
                                      <p:cBhvr>
                                        <p:cTn id="24" dur="600" fill="hold">
                                          <p:stCondLst>
                                            <p:cond delay="0"/>
                                          </p:stCondLst>
                                        </p:cTn>
                                        <p:tgtEl>
                                          <p:spTgt spid="8"/>
                                        </p:tgtEl>
                                        <p:attrNameLst>
                                          <p:attrName>ppt_x</p:attrName>
                                        </p:attrNameLst>
                                      </p:cBhvr>
                                    </p:anim>
                                    <p:anim from="0" to="-1.0" calcmode="lin" valueType="num">
                                      <p:cBhvr>
                                        <p:cTn id="25" dur="200" decel="50000" autoRev="1" fill="hold">
                                          <p:stCondLst>
                                            <p:cond delay="600"/>
                                          </p:stCondLst>
                                        </p:cTn>
                                        <p:tgtEl>
                                          <p:spTgt spid="8"/>
                                        </p:tgtEl>
                                        <p:attrNameLst>
                                          <p:attrName>xshear</p:attrName>
                                        </p:attrNameLst>
                                      </p:cBhvr>
                                    </p:anim>
                                    <p:animScale>
                                      <p:cBhvr>
                                        <p:cTn id="26" dur="200" decel="100000" autoRev="1" fill="hold">
                                          <p:stCondLst>
                                            <p:cond delay="600"/>
                                          </p:stCondLst>
                                        </p:cTn>
                                        <p:tgtEl>
                                          <p:spTgt spid="8"/>
                                        </p:tgtEl>
                                      </p:cBhvr>
                                      <p:from x="100000" y="100000"/>
                                      <p:to x="80000" y="100000"/>
                                    </p:animScale>
                                    <p:anim by="(#ppt_h/3+#ppt_w*0.1)" calcmode="lin" valueType="num">
                                      <p:cBhvr additive="sum">
                                        <p:cTn id="27"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grayscl/>
            <a:lum bright="-29000"/>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5786446" y="1142984"/>
            <a:ext cx="3357554" cy="3046988"/>
          </a:xfrm>
          <a:prstGeom prst="rect">
            <a:avLst/>
          </a:prstGeom>
        </p:spPr>
        <p:txBody>
          <a:bodyPr wrap="square">
            <a:spAutoFit/>
          </a:bodyPr>
          <a:lstStyle/>
          <a:p>
            <a:pPr algn="ctr"/>
            <a:r>
              <a:rPr lang="it-IT" sz="3200" dirty="0" smtClean="0">
                <a:latin typeface="Arial Black" pitchFamily="34" charset="0"/>
              </a:rPr>
              <a:t>Alla punta dell’impianto triangolare del lager, si trova la </a:t>
            </a:r>
            <a:r>
              <a:rPr lang="it-IT" sz="3200" i="1" dirty="0" smtClean="0">
                <a:latin typeface="Arial Black" pitchFamily="34" charset="0"/>
              </a:rPr>
              <a:t>torre E</a:t>
            </a:r>
            <a:r>
              <a:rPr lang="it-IT" sz="3200" dirty="0" smtClean="0">
                <a:latin typeface="Arial Black" pitchFamily="34" charset="0"/>
              </a:rPr>
              <a:t>.</a:t>
            </a:r>
            <a:endParaRPr lang="it-IT" sz="3200" dirty="0">
              <a:latin typeface="Arial Black" pitchFamily="34" charset="0"/>
            </a:endParaRPr>
          </a:p>
        </p:txBody>
      </p:sp>
      <p:pic>
        <p:nvPicPr>
          <p:cNvPr id="3" name="Immagine 2" descr="http://2.bp.blogspot.com/_lIPvSZ7vlE4/THGisXFFlqI/AAAAAAAAAl4/qQvo9HOZJE4/s1600/IMG_2795.jpg"/>
          <p:cNvPicPr/>
          <p:nvPr/>
        </p:nvPicPr>
        <p:blipFill>
          <a:blip r:embed="rId3" cstate="print"/>
          <a:srcRect/>
          <a:stretch>
            <a:fillRect/>
          </a:stretch>
        </p:blipFill>
        <p:spPr bwMode="auto">
          <a:xfrm>
            <a:off x="214282" y="214290"/>
            <a:ext cx="5572164" cy="4429132"/>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ttangolo 3"/>
          <p:cNvSpPr/>
          <p:nvPr/>
        </p:nvSpPr>
        <p:spPr>
          <a:xfrm>
            <a:off x="0" y="4714884"/>
            <a:ext cx="9144000" cy="2246769"/>
          </a:xfrm>
          <a:prstGeom prst="rect">
            <a:avLst/>
          </a:prstGeom>
        </p:spPr>
        <p:txBody>
          <a:bodyPr wrap="square">
            <a:spAutoFit/>
          </a:bodyPr>
          <a:lstStyle/>
          <a:p>
            <a:pPr algn="ctr"/>
            <a:r>
              <a:rPr lang="it-IT" sz="2800" dirty="0" smtClean="0">
                <a:latin typeface="Arial Black" pitchFamily="34" charset="0"/>
              </a:rPr>
              <a:t>Adesso ,all’interno, è allestita una mostra che racconta i numerosi rapporti intercorsi tra la città di Oranienburg, il comune di Sachsenausen ed il campo di concentramento</a:t>
            </a:r>
            <a:r>
              <a:rPr lang="it-IT" sz="2800" dirty="0" smtClean="0">
                <a:latin typeface="Stencil" pitchFamily="82" charset="0"/>
              </a:rPr>
              <a:t>.</a:t>
            </a:r>
            <a:endParaRPr lang="it-IT" sz="2800" dirty="0">
              <a:latin typeface="Stencil" pitchFamily="8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900" decel="100000" fill="hold"/>
                                        <p:tgtEl>
                                          <p:spTgt spid="4"/>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0"/>
          <a:tileRect/>
        </a:gradFill>
        <a:effectLst/>
      </p:bgPr>
    </p:bg>
    <p:spTree>
      <p:nvGrpSpPr>
        <p:cNvPr id="1" name=""/>
        <p:cNvGrpSpPr/>
        <p:nvPr/>
      </p:nvGrpSpPr>
      <p:grpSpPr>
        <a:xfrm>
          <a:off x="0" y="0"/>
          <a:ext cx="0" cy="0"/>
          <a:chOff x="0" y="0"/>
          <a:chExt cx="0" cy="0"/>
        </a:xfrm>
      </p:grpSpPr>
      <p:pic>
        <p:nvPicPr>
          <p:cNvPr id="2" name="Picture 2" descr="http://www.nuok.it/wp-content/uploads/2012/02/Sachsenhausen8-592x444.jpg"/>
          <p:cNvPicPr>
            <a:picLocks noChangeAspect="1" noChangeArrowheads="1"/>
          </p:cNvPicPr>
          <p:nvPr/>
        </p:nvPicPr>
        <p:blipFill>
          <a:blip r:embed="rId2"/>
          <a:srcRect/>
          <a:stretch>
            <a:fillRect/>
          </a:stretch>
        </p:blipFill>
        <p:spPr bwMode="auto">
          <a:xfrm>
            <a:off x="142844" y="0"/>
            <a:ext cx="4429124" cy="3214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magine 2" descr="File:Sachsenhausen 2006.jpg">
            <a:hlinkClick r:id="rId3"/>
          </p:cNvPr>
          <p:cNvPicPr/>
          <p:nvPr/>
        </p:nvPicPr>
        <p:blipFill>
          <a:blip r:embed="rId4"/>
          <a:srcRect/>
          <a:stretch>
            <a:fillRect/>
          </a:stretch>
        </p:blipFill>
        <p:spPr bwMode="auto">
          <a:xfrm>
            <a:off x="5156201" y="3867150"/>
            <a:ext cx="3987799" cy="2990850"/>
          </a:xfrm>
          <a:prstGeom prst="rect">
            <a:avLst/>
          </a:prstGeom>
          <a:solidFill>
            <a:srgbClr val="000000">
              <a:shade val="95000"/>
            </a:srgbClr>
          </a:solidFill>
          <a:ln w="57150" cap="sq">
            <a:solidFill>
              <a:srgbClr val="000000"/>
            </a:solidFill>
            <a:miter lim="800000"/>
          </a:ln>
          <a:effectLst>
            <a:outerShdw blurRad="50800" dist="38100" dir="13500000" algn="br" rotWithShape="0">
              <a:prstClr val="black">
                <a:alpha val="40000"/>
              </a:prstClr>
            </a:outerShdw>
          </a:effectLst>
        </p:spPr>
      </p:pic>
      <p:pic>
        <p:nvPicPr>
          <p:cNvPr id="4" name="Immagine 3" descr="http://4.bp.blogspot.com/_lIPvSZ7vlE4/THGu5Afk49I/AAAAAAAAAmw/PsKpsDG8N44/s1600/IMG_2814.jpg"/>
          <p:cNvPicPr/>
          <p:nvPr/>
        </p:nvPicPr>
        <p:blipFill>
          <a:blip r:embed="rId5" cstate="print"/>
          <a:srcRect/>
          <a:stretch>
            <a:fillRect/>
          </a:stretch>
        </p:blipFill>
        <p:spPr bwMode="auto">
          <a:xfrm>
            <a:off x="5143504" y="0"/>
            <a:ext cx="4000496" cy="2857496"/>
          </a:xfrm>
          <a:prstGeom prst="rect">
            <a:avLst/>
          </a:prstGeom>
          <a:solidFill>
            <a:srgbClr val="FFFFFF">
              <a:shade val="85000"/>
            </a:srgbClr>
          </a:solidFill>
          <a:ln w="88900" cap="sq">
            <a:solidFill>
              <a:schemeClr val="bg1"/>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 name="Rettangolo 4"/>
          <p:cNvSpPr/>
          <p:nvPr/>
        </p:nvSpPr>
        <p:spPr>
          <a:xfrm>
            <a:off x="6130033" y="2357430"/>
            <a:ext cx="3013967" cy="400110"/>
          </a:xfrm>
          <a:prstGeom prst="rect">
            <a:avLst/>
          </a:prstGeom>
        </p:spPr>
        <p:txBody>
          <a:bodyPr wrap="none">
            <a:spAutoFit/>
          </a:bodyPr>
          <a:lstStyle/>
          <a:p>
            <a:r>
              <a:rPr lang="it-IT" sz="2000" dirty="0" smtClean="0">
                <a:solidFill>
                  <a:schemeClr val="accent1">
                    <a:lumMod val="50000"/>
                  </a:schemeClr>
                </a:solidFill>
                <a:latin typeface="Algerian" pitchFamily="82" charset="0"/>
              </a:rPr>
              <a:t>Istituto di patologia</a:t>
            </a:r>
            <a:endParaRPr lang="it-IT" sz="2000" dirty="0">
              <a:solidFill>
                <a:schemeClr val="accent1">
                  <a:lumMod val="50000"/>
                </a:schemeClr>
              </a:solidFill>
              <a:latin typeface="Algerian" pitchFamily="82" charset="0"/>
            </a:endParaRPr>
          </a:p>
        </p:txBody>
      </p:sp>
      <p:sp>
        <p:nvSpPr>
          <p:cNvPr id="6" name="Rettangolo 5"/>
          <p:cNvSpPr/>
          <p:nvPr/>
        </p:nvSpPr>
        <p:spPr>
          <a:xfrm>
            <a:off x="6979625" y="6150114"/>
            <a:ext cx="2164375" cy="707886"/>
          </a:xfrm>
          <a:prstGeom prst="rect">
            <a:avLst/>
          </a:prstGeom>
        </p:spPr>
        <p:txBody>
          <a:bodyPr wrap="none">
            <a:spAutoFit/>
          </a:bodyPr>
          <a:lstStyle/>
          <a:p>
            <a:pPr algn="r"/>
            <a:r>
              <a:rPr lang="it-IT" sz="2000" dirty="0" smtClean="0">
                <a:latin typeface="Algerian" pitchFamily="82" charset="0"/>
              </a:rPr>
              <a:t>Baracche</a:t>
            </a:r>
          </a:p>
          <a:p>
            <a:pPr algn="r"/>
            <a:r>
              <a:rPr lang="it-IT" sz="2000" dirty="0" smtClean="0">
                <a:latin typeface="Algerian" pitchFamily="82" charset="0"/>
              </a:rPr>
              <a:t> dell’ospedale</a:t>
            </a:r>
            <a:endParaRPr lang="it-IT" sz="2000" dirty="0">
              <a:latin typeface="Algerian" pitchFamily="82" charset="0"/>
            </a:endParaRPr>
          </a:p>
        </p:txBody>
      </p:sp>
      <p:sp>
        <p:nvSpPr>
          <p:cNvPr id="7" name="CasellaDiTesto 6"/>
          <p:cNvSpPr txBox="1"/>
          <p:nvPr/>
        </p:nvSpPr>
        <p:spPr>
          <a:xfrm>
            <a:off x="1357290" y="0"/>
            <a:ext cx="2286016" cy="1323439"/>
          </a:xfrm>
          <a:prstGeom prst="rect">
            <a:avLst/>
          </a:prstGeom>
          <a:noFill/>
        </p:spPr>
        <p:txBody>
          <a:bodyPr wrap="square" rtlCol="0">
            <a:spAutoFit/>
          </a:bodyPr>
          <a:lstStyle/>
          <a:p>
            <a:pPr algn="ctr"/>
            <a:r>
              <a:rPr lang="it-IT" sz="2000" dirty="0" smtClean="0">
                <a:solidFill>
                  <a:srgbClr val="663300"/>
                </a:solidFill>
                <a:latin typeface="Algerian" pitchFamily="82" charset="0"/>
              </a:rPr>
              <a:t>BARACCHE DOVE VENIVANO TENUTI I PRIGIONIERI</a:t>
            </a:r>
            <a:endParaRPr lang="it-IT" sz="2000" dirty="0">
              <a:solidFill>
                <a:srgbClr val="663300"/>
              </a:solidFill>
              <a:latin typeface="Algerian" pitchFamily="82" charset="0"/>
            </a:endParaRPr>
          </a:p>
        </p:txBody>
      </p:sp>
      <p:sp>
        <p:nvSpPr>
          <p:cNvPr id="11" name="Rettangolo 10"/>
          <p:cNvSpPr/>
          <p:nvPr/>
        </p:nvSpPr>
        <p:spPr>
          <a:xfrm>
            <a:off x="0" y="3000372"/>
            <a:ext cx="5000628" cy="3693319"/>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bodyPr>
          <a:lstStyle/>
          <a:p>
            <a:pPr algn="ctr"/>
            <a:endParaRPr lang="it-IT" dirty="0" smtClean="0">
              <a:solidFill>
                <a:schemeClr val="bg1"/>
              </a:solidFill>
              <a:latin typeface="Arial Black" pitchFamily="34" charset="0"/>
            </a:endParaRPr>
          </a:p>
          <a:p>
            <a:pPr algn="ctr"/>
            <a:r>
              <a:rPr lang="it-IT" dirty="0" smtClean="0">
                <a:solidFill>
                  <a:schemeClr val="bg1"/>
                </a:solidFill>
                <a:latin typeface="Arial Black" pitchFamily="34" charset="0"/>
              </a:rPr>
              <a:t> ALL’INTERNO DEL CAMPO,ORA , CI SONO LE RICOSTRUZIONI DELLE BARACCHE PER I PRIGIONIERI, DELLA PRIGIONE CON ANNESSO CORTILE,</a:t>
            </a:r>
          </a:p>
          <a:p>
            <a:pPr algn="ctr"/>
            <a:r>
              <a:rPr lang="it-IT" dirty="0" smtClean="0">
                <a:solidFill>
                  <a:schemeClr val="bg1"/>
                </a:solidFill>
                <a:latin typeface="Arial Black" pitchFamily="34" charset="0"/>
              </a:rPr>
              <a:t>LE CUCINE DECORATE CON DISEGNI FATTI DAI PRIGIONIERI STESSI, UNA TORRETTA DI GUARDIA, L’INFERMERIA, IL LUOGO DELLE ESECUZIONI, LA SALA DELLE AUTOPSIE E ALTRE TRISTI TESTIMONIANZE DELL’OLOCAUSTO.</a:t>
            </a:r>
            <a:endParaRPr lang="it-IT" dirty="0">
              <a:solidFill>
                <a:schemeClr val="bg1"/>
              </a:solidFill>
              <a:latin typeface="Arial Black"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style.rotation</p:attrName>
                                        </p:attrNameLst>
                                      </p:cBhvr>
                                      <p:tavLst>
                                        <p:tav tm="0">
                                          <p:val>
                                            <p:fltVal val="720"/>
                                          </p:val>
                                        </p:tav>
                                        <p:tav tm="100000">
                                          <p:val>
                                            <p:fltVal val="0"/>
                                          </p:val>
                                        </p:tav>
                                      </p:tavLst>
                                    </p:anim>
                                    <p:anim calcmode="lin" valueType="num">
                                      <p:cBhvr>
                                        <p:cTn id="21" dur="2000" fill="hold"/>
                                        <p:tgtEl>
                                          <p:spTgt spid="3"/>
                                        </p:tgtEl>
                                        <p:attrNameLst>
                                          <p:attrName>ppt_h</p:attrName>
                                        </p:attrNameLst>
                                      </p:cBhvr>
                                      <p:tavLst>
                                        <p:tav tm="0">
                                          <p:val>
                                            <p:fltVal val="0"/>
                                          </p:val>
                                        </p:tav>
                                        <p:tav tm="100000">
                                          <p:val>
                                            <p:strVal val="#ppt_h"/>
                                          </p:val>
                                        </p:tav>
                                      </p:tavLst>
                                    </p:anim>
                                    <p:anim calcmode="lin" valueType="num">
                                      <p:cBhvr>
                                        <p:cTn id="22" dur="2000" fill="hold"/>
                                        <p:tgtEl>
                                          <p:spTgt spid="3"/>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style.rotation</p:attrName>
                                        </p:attrNameLst>
                                      </p:cBhvr>
                                      <p:tavLst>
                                        <p:tav tm="0">
                                          <p:val>
                                            <p:fltVal val="720"/>
                                          </p:val>
                                        </p:tav>
                                        <p:tav tm="100000">
                                          <p:val>
                                            <p:fltVal val="0"/>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style.rotation</p:attrName>
                                        </p:attrNameLst>
                                      </p:cBhvr>
                                      <p:tavLst>
                                        <p:tav tm="0">
                                          <p:val>
                                            <p:fltVal val="720"/>
                                          </p:val>
                                        </p:tav>
                                        <p:tav tm="100000">
                                          <p:val>
                                            <p:fltVal val="0"/>
                                          </p:val>
                                        </p:tav>
                                      </p:tavLst>
                                    </p:anim>
                                    <p:anim calcmode="lin" valueType="num">
                                      <p:cBhvr>
                                        <p:cTn id="45" dur="2000" fill="hold"/>
                                        <p:tgtEl>
                                          <p:spTgt spid="11"/>
                                        </p:tgtEl>
                                        <p:attrNameLst>
                                          <p:attrName>ppt_h</p:attrName>
                                        </p:attrNameLst>
                                      </p:cBhvr>
                                      <p:tavLst>
                                        <p:tav tm="0">
                                          <p:val>
                                            <p:fltVal val="0"/>
                                          </p:val>
                                        </p:tav>
                                        <p:tav tm="100000">
                                          <p:val>
                                            <p:strVal val="#ppt_h"/>
                                          </p:val>
                                        </p:tav>
                                      </p:tavLst>
                                    </p:anim>
                                    <p:anim calcmode="lin" valueType="num">
                                      <p:cBhvr>
                                        <p:cTn id="46"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tx2"/>
            </a:gs>
            <a:gs pos="13000">
              <a:srgbClr val="5F5F5F"/>
            </a:gs>
            <a:gs pos="21001">
              <a:srgbClr val="5F5F5F"/>
            </a:gs>
            <a:gs pos="63000">
              <a:srgbClr val="FFFFFF"/>
            </a:gs>
            <a:gs pos="67000">
              <a:srgbClr val="B2B2B2"/>
            </a:gs>
            <a:gs pos="69000">
              <a:srgbClr val="292929"/>
            </a:gs>
            <a:gs pos="82001">
              <a:srgbClr val="777777"/>
            </a:gs>
            <a:gs pos="100000">
              <a:srgbClr val="EAEAEA"/>
            </a:gs>
          </a:gsLst>
          <a:lin ang="8100000" scaled="1"/>
          <a:tileRect/>
        </a:gradFill>
        <a:effectLst/>
      </p:bgPr>
    </p:bg>
    <p:spTree>
      <p:nvGrpSpPr>
        <p:cNvPr id="1" name=""/>
        <p:cNvGrpSpPr/>
        <p:nvPr/>
      </p:nvGrpSpPr>
      <p:grpSpPr>
        <a:xfrm>
          <a:off x="0" y="0"/>
          <a:ext cx="0" cy="0"/>
          <a:chOff x="0" y="0"/>
          <a:chExt cx="0" cy="0"/>
        </a:xfrm>
      </p:grpSpPr>
      <p:sp>
        <p:nvSpPr>
          <p:cNvPr id="2" name="Rettangolo 1"/>
          <p:cNvSpPr/>
          <p:nvPr/>
        </p:nvSpPr>
        <p:spPr>
          <a:xfrm>
            <a:off x="0" y="1714488"/>
            <a:ext cx="9144000" cy="5078313"/>
          </a:xfrm>
          <a:prstGeom prst="rect">
            <a:avLst/>
          </a:prstGeom>
          <a:noFill/>
        </p:spPr>
        <p:txBody>
          <a:bodyPr wrap="square">
            <a:spAutoFit/>
          </a:bodyPr>
          <a:lstStyle/>
          <a:p>
            <a:pPr algn="ctr"/>
            <a:r>
              <a:rPr lang="it-IT" sz="3600" dirty="0" smtClean="0">
                <a:solidFill>
                  <a:schemeClr val="accent1">
                    <a:lumMod val="50000"/>
                  </a:schemeClr>
                </a:solidFill>
                <a:effectLst>
                  <a:glow rad="101600">
                    <a:schemeClr val="accent1">
                      <a:satMod val="175000"/>
                      <a:alpha val="40000"/>
                    </a:schemeClr>
                  </a:glow>
                </a:effectLst>
              </a:rPr>
              <a:t>I Simboli dei campi di concentramento nazisti, principalmente triangoli, facevano parte del sistema di identificazione dei prigionieri insieme ad un numero di riconoscimento.</a:t>
            </a:r>
          </a:p>
          <a:p>
            <a:pPr algn="ctr"/>
            <a:r>
              <a:rPr lang="it-IT" sz="3600" dirty="0" smtClean="0">
                <a:solidFill>
                  <a:schemeClr val="accent1">
                    <a:lumMod val="50000"/>
                  </a:schemeClr>
                </a:solidFill>
                <a:effectLst>
                  <a:glow rad="101600">
                    <a:schemeClr val="accent1">
                      <a:satMod val="175000"/>
                      <a:alpha val="40000"/>
                    </a:schemeClr>
                  </a:glow>
                </a:effectLst>
              </a:rPr>
              <a:t> Questi simboli erano in stoffa ed erano cuciti sui vestiti. </a:t>
            </a:r>
          </a:p>
          <a:p>
            <a:pPr algn="ctr"/>
            <a:r>
              <a:rPr lang="it-IT" sz="3600" dirty="0" smtClean="0">
                <a:solidFill>
                  <a:schemeClr val="accent1">
                    <a:lumMod val="50000"/>
                  </a:schemeClr>
                </a:solidFill>
                <a:effectLst>
                  <a:glow rad="101600">
                    <a:schemeClr val="accent1">
                      <a:satMod val="175000"/>
                      <a:alpha val="40000"/>
                    </a:schemeClr>
                  </a:glow>
                </a:effectLst>
              </a:rPr>
              <a:t>La loro forma e il loro colore avevano  significati precisi.</a:t>
            </a:r>
            <a:endParaRPr lang="it-IT" sz="3600" dirty="0">
              <a:solidFill>
                <a:schemeClr val="accent1">
                  <a:lumMod val="50000"/>
                </a:schemeClr>
              </a:solidFill>
              <a:effectLst>
                <a:glow rad="101600">
                  <a:schemeClr val="accent1">
                    <a:satMod val="175000"/>
                    <a:alpha val="40000"/>
                  </a:schemeClr>
                </a:glow>
              </a:effectLst>
            </a:endParaRPr>
          </a:p>
        </p:txBody>
      </p:sp>
      <p:sp>
        <p:nvSpPr>
          <p:cNvPr id="3" name="Rettangolo 2"/>
          <p:cNvSpPr/>
          <p:nvPr/>
        </p:nvSpPr>
        <p:spPr>
          <a:xfrm>
            <a:off x="0" y="0"/>
            <a:ext cx="9144000" cy="1754326"/>
          </a:xfrm>
          <a:prstGeom prst="rect">
            <a:avLst/>
          </a:prstGeom>
          <a:noFill/>
          <a:ln>
            <a:noFill/>
          </a:ln>
        </p:spPr>
        <p:txBody>
          <a:bodyPr wrap="square" lIns="91440" tIns="45720" rIns="91440" bIns="45720">
            <a:spAutoFit/>
          </a:bodyPr>
          <a:lstStyle/>
          <a:p>
            <a:pPr algn="ct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DISTINZIONE DEI DETENUTI</a:t>
            </a:r>
            <a:endPar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grayscl/>
          </a:blip>
          <a:tile tx="0" ty="0" sx="100000" sy="100000" flip="none" algn="tl"/>
        </a:blipFill>
        <a:effectLst/>
      </p:bgPr>
    </p:bg>
    <p:spTree>
      <p:nvGrpSpPr>
        <p:cNvPr id="1" name=""/>
        <p:cNvGrpSpPr/>
        <p:nvPr/>
      </p:nvGrpSpPr>
      <p:grpSpPr>
        <a:xfrm>
          <a:off x="0" y="0"/>
          <a:ext cx="0" cy="0"/>
          <a:chOff x="0" y="0"/>
          <a:chExt cx="0" cy="0"/>
        </a:xfrm>
      </p:grpSpPr>
      <p:sp>
        <p:nvSpPr>
          <p:cNvPr id="2" name="Triangolo isoscele 1"/>
          <p:cNvSpPr/>
          <p:nvPr/>
        </p:nvSpPr>
        <p:spPr>
          <a:xfrm rot="10800000">
            <a:off x="571472" y="1285860"/>
            <a:ext cx="1500198" cy="1285884"/>
          </a:xfrm>
          <a:prstGeom prst="triangle">
            <a:avLst/>
          </a:prstGeom>
          <a:solidFill>
            <a:srgbClr val="FF000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sp>
        <p:nvSpPr>
          <p:cNvPr id="3" name="Triangolo isoscele 2"/>
          <p:cNvSpPr/>
          <p:nvPr/>
        </p:nvSpPr>
        <p:spPr>
          <a:xfrm rot="10800000">
            <a:off x="3571868" y="1357298"/>
            <a:ext cx="1500198" cy="1285884"/>
          </a:xfrm>
          <a:prstGeom prst="triangl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C00CC"/>
              </a:solidFill>
            </a:endParaRPr>
          </a:p>
        </p:txBody>
      </p:sp>
      <p:sp>
        <p:nvSpPr>
          <p:cNvPr id="4" name="Triangolo isoscele 3"/>
          <p:cNvSpPr/>
          <p:nvPr/>
        </p:nvSpPr>
        <p:spPr>
          <a:xfrm rot="10800000">
            <a:off x="6715140" y="1357298"/>
            <a:ext cx="1500198" cy="128588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riangolo isoscele 4"/>
          <p:cNvSpPr/>
          <p:nvPr/>
        </p:nvSpPr>
        <p:spPr>
          <a:xfrm rot="10800000">
            <a:off x="3643306" y="3500438"/>
            <a:ext cx="1500198" cy="1285884"/>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riangolo isoscele 5"/>
          <p:cNvSpPr/>
          <p:nvPr/>
        </p:nvSpPr>
        <p:spPr>
          <a:xfrm rot="10800000">
            <a:off x="7000892" y="3571876"/>
            <a:ext cx="1500198" cy="1285884"/>
          </a:xfrm>
          <a:prstGeom prst="triangl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riangolo isoscele 6"/>
          <p:cNvSpPr/>
          <p:nvPr/>
        </p:nvSpPr>
        <p:spPr>
          <a:xfrm rot="10800000">
            <a:off x="571472" y="3500438"/>
            <a:ext cx="1500198" cy="128588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riangolo isoscele 7"/>
          <p:cNvSpPr/>
          <p:nvPr/>
        </p:nvSpPr>
        <p:spPr>
          <a:xfrm rot="10800000">
            <a:off x="5214942" y="5286388"/>
            <a:ext cx="1500198" cy="1285884"/>
          </a:xfrm>
          <a:prstGeom prst="triangle">
            <a:avLst/>
          </a:prstGeom>
          <a:solidFill>
            <a:srgbClr val="F9C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Triangolo isoscele 8"/>
          <p:cNvSpPr/>
          <p:nvPr/>
        </p:nvSpPr>
        <p:spPr>
          <a:xfrm>
            <a:off x="1285852" y="4572008"/>
            <a:ext cx="2428892" cy="1857388"/>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Triangolo isoscele 9"/>
          <p:cNvSpPr/>
          <p:nvPr/>
        </p:nvSpPr>
        <p:spPr>
          <a:xfrm rot="10800000">
            <a:off x="1357290" y="5000636"/>
            <a:ext cx="2357454" cy="1857364"/>
          </a:xfrm>
          <a:prstGeom prst="triangle">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2" name="Connettore 1 11"/>
          <p:cNvCxnSpPr/>
          <p:nvPr/>
        </p:nvCxnSpPr>
        <p:spPr>
          <a:xfrm>
            <a:off x="2285984" y="6429396"/>
            <a:ext cx="642942"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rot="16200000" flipH="1">
            <a:off x="2643174" y="5143512"/>
            <a:ext cx="857256" cy="571504"/>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Connettore 1 17"/>
          <p:cNvCxnSpPr>
            <a:stCxn id="9" idx="2"/>
            <a:endCxn id="9" idx="0"/>
          </p:cNvCxnSpPr>
          <p:nvPr/>
        </p:nvCxnSpPr>
        <p:spPr>
          <a:xfrm rot="5400000" flipH="1" flipV="1">
            <a:off x="964381" y="4893479"/>
            <a:ext cx="1857388" cy="1214446"/>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285720" y="428604"/>
            <a:ext cx="2286016" cy="830997"/>
          </a:xfrm>
          <a:prstGeom prst="rect">
            <a:avLst/>
          </a:prstGeom>
          <a:noFill/>
        </p:spPr>
        <p:txBody>
          <a:bodyPr wrap="square" rtlCol="0">
            <a:spAutoFit/>
          </a:bodyPr>
          <a:lstStyle/>
          <a:p>
            <a:pPr algn="ctr"/>
            <a:r>
              <a:rPr lang="it-IT" sz="2400" dirty="0" smtClean="0">
                <a:solidFill>
                  <a:srgbClr val="FF0000"/>
                </a:solidFill>
              </a:rPr>
              <a:t>PRIGIONIERI POLITICI</a:t>
            </a:r>
            <a:endParaRPr lang="it-IT" sz="2400" dirty="0">
              <a:solidFill>
                <a:srgbClr val="FF0000"/>
              </a:solidFill>
            </a:endParaRPr>
          </a:p>
        </p:txBody>
      </p:sp>
      <p:sp>
        <p:nvSpPr>
          <p:cNvPr id="39" name="CasellaDiTesto 38"/>
          <p:cNvSpPr txBox="1"/>
          <p:nvPr/>
        </p:nvSpPr>
        <p:spPr>
          <a:xfrm>
            <a:off x="3286116" y="500042"/>
            <a:ext cx="2071702" cy="830997"/>
          </a:xfrm>
          <a:prstGeom prst="rect">
            <a:avLst/>
          </a:prstGeom>
          <a:noFill/>
        </p:spPr>
        <p:txBody>
          <a:bodyPr wrap="square" rtlCol="0">
            <a:spAutoFit/>
          </a:bodyPr>
          <a:lstStyle/>
          <a:p>
            <a:pPr algn="ctr"/>
            <a:r>
              <a:rPr lang="it-IT" sz="2400" dirty="0" smtClean="0">
                <a:solidFill>
                  <a:srgbClr val="CC00CC"/>
                </a:solidFill>
              </a:rPr>
              <a:t>TESTIMONI DI GEOVA</a:t>
            </a:r>
            <a:endParaRPr lang="it-IT" sz="2400" dirty="0">
              <a:solidFill>
                <a:srgbClr val="CC00CC"/>
              </a:solidFill>
            </a:endParaRPr>
          </a:p>
        </p:txBody>
      </p:sp>
      <p:sp>
        <p:nvSpPr>
          <p:cNvPr id="40" name="CasellaDiTesto 39"/>
          <p:cNvSpPr txBox="1"/>
          <p:nvPr/>
        </p:nvSpPr>
        <p:spPr>
          <a:xfrm>
            <a:off x="500034" y="3000372"/>
            <a:ext cx="1928826" cy="461665"/>
          </a:xfrm>
          <a:prstGeom prst="rect">
            <a:avLst/>
          </a:prstGeom>
          <a:noFill/>
        </p:spPr>
        <p:txBody>
          <a:bodyPr wrap="square" rtlCol="0">
            <a:spAutoFit/>
          </a:bodyPr>
          <a:lstStyle/>
          <a:p>
            <a:r>
              <a:rPr lang="it-IT" sz="2400" dirty="0" smtClean="0">
                <a:solidFill>
                  <a:schemeClr val="bg1"/>
                </a:solidFill>
              </a:rPr>
              <a:t>ASOCIALI</a:t>
            </a:r>
            <a:endParaRPr lang="it-IT" sz="2400" dirty="0">
              <a:solidFill>
                <a:schemeClr val="bg1"/>
              </a:solidFill>
            </a:endParaRPr>
          </a:p>
        </p:txBody>
      </p:sp>
      <p:sp>
        <p:nvSpPr>
          <p:cNvPr id="41" name="CasellaDiTesto 40"/>
          <p:cNvSpPr txBox="1"/>
          <p:nvPr/>
        </p:nvSpPr>
        <p:spPr>
          <a:xfrm>
            <a:off x="6286512" y="571480"/>
            <a:ext cx="2357454" cy="830997"/>
          </a:xfrm>
          <a:prstGeom prst="rect">
            <a:avLst/>
          </a:prstGeom>
          <a:noFill/>
        </p:spPr>
        <p:txBody>
          <a:bodyPr wrap="square" rtlCol="0">
            <a:spAutoFit/>
          </a:bodyPr>
          <a:lstStyle/>
          <a:p>
            <a:pPr algn="ctr"/>
            <a:r>
              <a:rPr lang="it-IT" sz="2400" dirty="0" smtClean="0">
                <a:solidFill>
                  <a:srgbClr val="00B050"/>
                </a:solidFill>
              </a:rPr>
              <a:t>CRIMINALI COMUNI</a:t>
            </a:r>
            <a:endParaRPr lang="it-IT" sz="2400" dirty="0">
              <a:solidFill>
                <a:srgbClr val="00B050"/>
              </a:solidFill>
            </a:endParaRPr>
          </a:p>
        </p:txBody>
      </p:sp>
      <p:sp>
        <p:nvSpPr>
          <p:cNvPr id="42" name="CasellaDiTesto 41"/>
          <p:cNvSpPr txBox="1"/>
          <p:nvPr/>
        </p:nvSpPr>
        <p:spPr>
          <a:xfrm>
            <a:off x="3428992" y="3071810"/>
            <a:ext cx="2071702" cy="461665"/>
          </a:xfrm>
          <a:prstGeom prst="rect">
            <a:avLst/>
          </a:prstGeom>
          <a:noFill/>
        </p:spPr>
        <p:txBody>
          <a:bodyPr wrap="square" rtlCol="0">
            <a:spAutoFit/>
          </a:bodyPr>
          <a:lstStyle/>
          <a:p>
            <a:r>
              <a:rPr lang="it-IT" sz="2400" dirty="0" smtClean="0">
                <a:solidFill>
                  <a:srgbClr val="0070C0"/>
                </a:solidFill>
              </a:rPr>
              <a:t>IMMIGRATI</a:t>
            </a:r>
            <a:endParaRPr lang="it-IT" sz="2400" dirty="0">
              <a:solidFill>
                <a:srgbClr val="0070C0"/>
              </a:solidFill>
            </a:endParaRPr>
          </a:p>
        </p:txBody>
      </p:sp>
      <p:sp>
        <p:nvSpPr>
          <p:cNvPr id="44" name="Rettangolo 43"/>
          <p:cNvSpPr/>
          <p:nvPr/>
        </p:nvSpPr>
        <p:spPr>
          <a:xfrm>
            <a:off x="4429124" y="4786322"/>
            <a:ext cx="3071834" cy="523220"/>
          </a:xfrm>
          <a:prstGeom prst="rect">
            <a:avLst/>
          </a:prstGeom>
          <a:noFill/>
        </p:spPr>
        <p:txBody>
          <a:bodyPr wrap="square" lIns="91440" tIns="45720" rIns="91440" bIns="45720">
            <a:spAutoFit/>
          </a:bodyPr>
          <a:lstStyle/>
          <a:p>
            <a:pPr algn="ctr"/>
            <a:r>
              <a:rPr lang="it-IT" sz="2800" b="1" cap="none" spc="0" dirty="0" smtClean="0">
                <a:ln w="3175" cmpd="sng">
                  <a:solidFill>
                    <a:schemeClr val="bg1"/>
                  </a:solidFill>
                  <a:prstDash val="solid"/>
                </a:ln>
                <a:solidFill>
                  <a:srgbClr val="F9C3F5"/>
                </a:solidFill>
                <a:effectLst>
                  <a:outerShdw blurRad="41275" dist="12700" dir="12000000" algn="tl" rotWithShape="0">
                    <a:srgbClr val="000000">
                      <a:alpha val="40000"/>
                    </a:srgbClr>
                  </a:outerShdw>
                </a:effectLst>
              </a:rPr>
              <a:t>OMOSESSUALI</a:t>
            </a:r>
            <a:endParaRPr lang="it-IT" sz="2800" b="1" cap="none" spc="0" dirty="0">
              <a:ln w="3175" cmpd="sng">
                <a:solidFill>
                  <a:schemeClr val="bg1"/>
                </a:solidFill>
                <a:prstDash val="solid"/>
              </a:ln>
              <a:solidFill>
                <a:srgbClr val="F9C3F5"/>
              </a:solidFill>
              <a:effectLst>
                <a:outerShdw blurRad="41275" dist="12700" dir="12000000" algn="tl" rotWithShape="0">
                  <a:srgbClr val="000000">
                    <a:alpha val="40000"/>
                  </a:srgbClr>
                </a:outerShdw>
              </a:effectLst>
            </a:endParaRPr>
          </a:p>
        </p:txBody>
      </p:sp>
      <p:sp>
        <p:nvSpPr>
          <p:cNvPr id="45" name="CasellaDiTesto 44"/>
          <p:cNvSpPr txBox="1"/>
          <p:nvPr/>
        </p:nvSpPr>
        <p:spPr>
          <a:xfrm>
            <a:off x="7000892" y="3071810"/>
            <a:ext cx="1714512" cy="461665"/>
          </a:xfrm>
          <a:prstGeom prst="rect">
            <a:avLst/>
          </a:prstGeom>
          <a:noFill/>
        </p:spPr>
        <p:txBody>
          <a:bodyPr wrap="square" rtlCol="0">
            <a:spAutoFit/>
          </a:bodyPr>
          <a:lstStyle/>
          <a:p>
            <a:r>
              <a:rPr lang="it-IT" sz="2400" dirty="0" smtClean="0">
                <a:solidFill>
                  <a:srgbClr val="663300"/>
                </a:solidFill>
              </a:rPr>
              <a:t>ZINGARI</a:t>
            </a:r>
            <a:endParaRPr lang="it-IT" sz="2400" dirty="0">
              <a:solidFill>
                <a:srgbClr val="663300"/>
              </a:solidFill>
            </a:endParaRPr>
          </a:p>
        </p:txBody>
      </p:sp>
      <p:sp>
        <p:nvSpPr>
          <p:cNvPr id="46" name="CasellaDiTesto 45"/>
          <p:cNvSpPr txBox="1"/>
          <p:nvPr/>
        </p:nvSpPr>
        <p:spPr>
          <a:xfrm>
            <a:off x="2000232" y="5429264"/>
            <a:ext cx="1285884" cy="461665"/>
          </a:xfrm>
          <a:prstGeom prst="rect">
            <a:avLst/>
          </a:prstGeom>
          <a:noFill/>
        </p:spPr>
        <p:txBody>
          <a:bodyPr wrap="square" rtlCol="0">
            <a:spAutoFit/>
          </a:bodyPr>
          <a:lstStyle/>
          <a:p>
            <a:r>
              <a:rPr lang="it-IT" sz="2400" dirty="0" smtClean="0">
                <a:solidFill>
                  <a:schemeClr val="accent1">
                    <a:lumMod val="75000"/>
                  </a:schemeClr>
                </a:solidFill>
              </a:rPr>
              <a:t>EBREI</a:t>
            </a:r>
            <a:endParaRPr lang="it-IT" sz="2400" dirty="0">
              <a:solidFill>
                <a:schemeClr val="accent1">
                  <a:lumMod val="75000"/>
                </a:schemeClr>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4)">
                                      <p:cBhvr>
                                        <p:cTn id="10" dur="1000"/>
                                        <p:tgtEl>
                                          <p:spTgt spid="38"/>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1000"/>
                                        <p:tgtEl>
                                          <p:spTgt spid="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heel(4)">
                                      <p:cBhvr>
                                        <p:cTn id="16" dur="1000"/>
                                        <p:tgtEl>
                                          <p:spTgt spid="39"/>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1000"/>
                                        <p:tgtEl>
                                          <p:spTgt spid="7"/>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heel(4)">
                                      <p:cBhvr>
                                        <p:cTn id="22" dur="1000"/>
                                        <p:tgtEl>
                                          <p:spTgt spid="40"/>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heel(4)">
                                      <p:cBhvr>
                                        <p:cTn id="25" dur="1000"/>
                                        <p:tgtEl>
                                          <p:spTgt spid="4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4)">
                                      <p:cBhvr>
                                        <p:cTn id="28" dur="1000"/>
                                        <p:tgtEl>
                                          <p:spTgt spid="8"/>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4)">
                                      <p:cBhvr>
                                        <p:cTn id="31" dur="1000"/>
                                        <p:tgtEl>
                                          <p:spTgt spid="5"/>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heel(4)">
                                      <p:cBhvr>
                                        <p:cTn id="34" dur="1000"/>
                                        <p:tgtEl>
                                          <p:spTgt spid="42"/>
                                        </p:tgtEl>
                                      </p:cBhvr>
                                    </p:animEffect>
                                  </p:childTnLst>
                                </p:cTn>
                              </p:par>
                              <p:par>
                                <p:cTn id="35" presetID="21"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heel(4)">
                                      <p:cBhvr>
                                        <p:cTn id="37" dur="1000"/>
                                        <p:tgtEl>
                                          <p:spTgt spid="41"/>
                                        </p:tgtEl>
                                      </p:cBhvr>
                                    </p:animEffect>
                                  </p:childTnLst>
                                </p:cTn>
                              </p:par>
                              <p:par>
                                <p:cTn id="38" presetID="21"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4)">
                                      <p:cBhvr>
                                        <p:cTn id="40" dur="1000"/>
                                        <p:tgtEl>
                                          <p:spTgt spid="4"/>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heel(4)">
                                      <p:cBhvr>
                                        <p:cTn id="43" dur="1000"/>
                                        <p:tgtEl>
                                          <p:spTgt spid="46"/>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4)">
                                      <p:cBhvr>
                                        <p:cTn id="46" dur="1000"/>
                                        <p:tgtEl>
                                          <p:spTgt spid="6"/>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4)">
                                      <p:cBhvr>
                                        <p:cTn id="49" dur="1000"/>
                                        <p:tgtEl>
                                          <p:spTgt spid="45"/>
                                        </p:tgtEl>
                                      </p:cBhvr>
                                    </p:animEffect>
                                  </p:childTnLst>
                                </p:cTn>
                              </p:par>
                              <p:par>
                                <p:cTn id="50" presetID="21"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heel(4)">
                                      <p:cBhvr>
                                        <p:cTn id="52" dur="1000"/>
                                        <p:tgtEl>
                                          <p:spTgt spid="14"/>
                                        </p:tgtEl>
                                      </p:cBhvr>
                                    </p:animEffect>
                                  </p:childTnLst>
                                </p:cTn>
                              </p:par>
                              <p:par>
                                <p:cTn id="53" presetID="21"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heel(4)">
                                      <p:cBhvr>
                                        <p:cTn id="55" dur="1000"/>
                                        <p:tgtEl>
                                          <p:spTgt spid="12"/>
                                        </p:tgtEl>
                                      </p:cBhvr>
                                    </p:animEffect>
                                  </p:childTnLst>
                                </p:cTn>
                              </p:par>
                              <p:par>
                                <p:cTn id="56" presetID="21" presetClass="entr" presetSubtype="4"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heel(4)">
                                      <p:cBhvr>
                                        <p:cTn id="58" dur="1000"/>
                                        <p:tgtEl>
                                          <p:spTgt spid="10"/>
                                        </p:tgtEl>
                                      </p:cBhvr>
                                    </p:animEffect>
                                  </p:childTnLst>
                                </p:cTn>
                              </p:par>
                              <p:par>
                                <p:cTn id="59" presetID="21"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heel(4)">
                                      <p:cBhvr>
                                        <p:cTn id="61" dur="1000"/>
                                        <p:tgtEl>
                                          <p:spTgt spid="18"/>
                                        </p:tgtEl>
                                      </p:cBhvr>
                                    </p:animEffect>
                                  </p:childTnLst>
                                </p:cTn>
                              </p:par>
                              <p:par>
                                <p:cTn id="62" presetID="21" presetClass="entr" presetSubtype="4"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heel(4)">
                                      <p:cBhvr>
                                        <p:cTn id="6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38" grpId="0"/>
      <p:bldP spid="39" grpId="0"/>
      <p:bldP spid="40" grpId="0"/>
      <p:bldP spid="41" grpId="0"/>
      <p:bldP spid="42" grpId="0"/>
      <p:bldP spid="44"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grayscl/>
            <a:lum bright="-28000"/>
          </a:blip>
          <a:tile tx="0" ty="0" sx="100000" sy="100000" flip="none" algn="tl"/>
        </a:blipFill>
        <a:effectLst/>
      </p:bgPr>
    </p:bg>
    <p:spTree>
      <p:nvGrpSpPr>
        <p:cNvPr id="1" name=""/>
        <p:cNvGrpSpPr/>
        <p:nvPr/>
      </p:nvGrpSpPr>
      <p:grpSpPr>
        <a:xfrm>
          <a:off x="0" y="0"/>
          <a:ext cx="0" cy="0"/>
          <a:chOff x="0" y="0"/>
          <a:chExt cx="0" cy="0"/>
        </a:xfrm>
      </p:grpSpPr>
      <p:sp>
        <p:nvSpPr>
          <p:cNvPr id="5" name="Rettangolo 4"/>
          <p:cNvSpPr/>
          <p:nvPr/>
        </p:nvSpPr>
        <p:spPr>
          <a:xfrm>
            <a:off x="0" y="0"/>
            <a:ext cx="9144000" cy="3631763"/>
          </a:xfrm>
          <a:prstGeom prst="rect">
            <a:avLst/>
          </a:prstGeom>
        </p:spPr>
        <p:txBody>
          <a:bodyPr wrap="square">
            <a:spAutoFit/>
          </a:bodyPr>
          <a:lstStyle/>
          <a:p>
            <a:pPr algn="ctr"/>
            <a:r>
              <a:rPr lang="it-IT" sz="5400" dirty="0" smtClean="0">
                <a:solidFill>
                  <a:srgbClr val="000000"/>
                </a:solidFill>
              </a:rPr>
              <a:t>TRIANGOLI DOPPI</a:t>
            </a:r>
            <a:r>
              <a:rPr lang="it-IT" sz="4400" dirty="0" smtClean="0"/>
              <a:t/>
            </a:r>
            <a:br>
              <a:rPr lang="it-IT" sz="4400" dirty="0" smtClean="0"/>
            </a:br>
            <a:r>
              <a:rPr lang="it-IT" sz="4400" dirty="0" smtClean="0"/>
              <a:t>Quando il triangolo veniva sovrapposto ad un triangolo invertito di colore giallo, indicava che il prigioniero era un ebreo.</a:t>
            </a:r>
            <a:endParaRPr lang="it-IT" sz="4400" dirty="0"/>
          </a:p>
        </p:txBody>
      </p:sp>
      <p:pic>
        <p:nvPicPr>
          <p:cNvPr id="39939" name="Picture 3"/>
          <p:cNvPicPr>
            <a:picLocks noChangeAspect="1" noChangeArrowheads="1"/>
          </p:cNvPicPr>
          <p:nvPr/>
        </p:nvPicPr>
        <p:blipFill>
          <a:blip r:embed="rId3"/>
          <a:srcRect/>
          <a:stretch>
            <a:fillRect/>
          </a:stretch>
        </p:blipFill>
        <p:spPr bwMode="auto">
          <a:xfrm>
            <a:off x="1" y="4000504"/>
            <a:ext cx="9144000" cy="2857496"/>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9939"/>
                                        </p:tgtEl>
                                        <p:attrNameLst>
                                          <p:attrName>style.visibility</p:attrName>
                                        </p:attrNameLst>
                                      </p:cBhvr>
                                      <p:to>
                                        <p:strVal val="visible"/>
                                      </p:to>
                                    </p:set>
                                    <p:animEffect transition="in" filter="fade">
                                      <p:cBhvr>
                                        <p:cTn id="14"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grayscl/>
            <a:lum bright="64000"/>
          </a:blip>
          <a:tile tx="0" ty="0" sx="100000" sy="100000" flip="none" algn="tl"/>
        </a:blipFill>
        <a:effectLst/>
      </p:bgPr>
    </p:bg>
    <p:spTree>
      <p:nvGrpSpPr>
        <p:cNvPr id="1" name=""/>
        <p:cNvGrpSpPr/>
        <p:nvPr/>
      </p:nvGrpSpPr>
      <p:grpSpPr>
        <a:xfrm>
          <a:off x="0" y="0"/>
          <a:ext cx="0" cy="0"/>
          <a:chOff x="0" y="0"/>
          <a:chExt cx="0" cy="0"/>
        </a:xfrm>
      </p:grpSpPr>
      <p:sp>
        <p:nvSpPr>
          <p:cNvPr id="4" name="Rettangolo 3"/>
          <p:cNvSpPr/>
          <p:nvPr/>
        </p:nvSpPr>
        <p:spPr>
          <a:xfrm>
            <a:off x="0" y="0"/>
            <a:ext cx="9144001" cy="3046988"/>
          </a:xfrm>
          <a:prstGeom prst="rect">
            <a:avLst/>
          </a:prstGeom>
          <a:noFill/>
        </p:spPr>
        <p:txBody>
          <a:bodyPr wrap="square" lIns="91440" tIns="45720" rIns="91440" bIns="45720">
            <a:spAutoFit/>
          </a:bodyPr>
          <a:lstStyle/>
          <a:p>
            <a:pPr algn="ctr"/>
            <a:r>
              <a:rPr lang="it-IT"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POI,</a:t>
            </a:r>
          </a:p>
          <a:p>
            <a:pPr algn="ctr"/>
            <a:r>
              <a:rPr lang="it-IT"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C’ERANO PRIGIONIERI PARTICOLARI CHE AVEVANO QUESTI SIMBOLI:</a:t>
            </a:r>
            <a:endParaRPr lang="it-IT"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5" name="Triangolo isoscele 4"/>
          <p:cNvSpPr/>
          <p:nvPr/>
        </p:nvSpPr>
        <p:spPr>
          <a:xfrm rot="10800000">
            <a:off x="642910" y="3571876"/>
            <a:ext cx="1785950" cy="14287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riangolo isoscele 5"/>
          <p:cNvSpPr/>
          <p:nvPr/>
        </p:nvSpPr>
        <p:spPr>
          <a:xfrm rot="10800000">
            <a:off x="2714612" y="3571876"/>
            <a:ext cx="1643074" cy="14287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riangolo isoscele 6"/>
          <p:cNvSpPr/>
          <p:nvPr/>
        </p:nvSpPr>
        <p:spPr>
          <a:xfrm rot="10800000">
            <a:off x="4857752" y="3571876"/>
            <a:ext cx="1785950" cy="14287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onnettore 7"/>
          <p:cNvSpPr/>
          <p:nvPr/>
        </p:nvSpPr>
        <p:spPr>
          <a:xfrm>
            <a:off x="7000892" y="3500438"/>
            <a:ext cx="1643074" cy="157163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onnettore 8"/>
          <p:cNvSpPr/>
          <p:nvPr/>
        </p:nvSpPr>
        <p:spPr>
          <a:xfrm>
            <a:off x="7215206" y="3714752"/>
            <a:ext cx="1214446" cy="114300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onnettore 9"/>
          <p:cNvSpPr/>
          <p:nvPr/>
        </p:nvSpPr>
        <p:spPr>
          <a:xfrm>
            <a:off x="7572396" y="4071942"/>
            <a:ext cx="500066" cy="42862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onnettore 10"/>
          <p:cNvSpPr/>
          <p:nvPr/>
        </p:nvSpPr>
        <p:spPr>
          <a:xfrm>
            <a:off x="5572132" y="5072074"/>
            <a:ext cx="357190" cy="357190"/>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p:cNvSpPr/>
          <p:nvPr/>
        </p:nvSpPr>
        <p:spPr>
          <a:xfrm>
            <a:off x="2714612" y="3071810"/>
            <a:ext cx="1643074" cy="3571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CasellaDiTesto 12"/>
          <p:cNvSpPr txBox="1"/>
          <p:nvPr/>
        </p:nvSpPr>
        <p:spPr>
          <a:xfrm>
            <a:off x="1285852" y="3786190"/>
            <a:ext cx="785818" cy="707886"/>
          </a:xfrm>
          <a:prstGeom prst="rect">
            <a:avLst/>
          </a:prstGeom>
          <a:noFill/>
        </p:spPr>
        <p:txBody>
          <a:bodyPr wrap="square" rtlCol="0">
            <a:spAutoFit/>
          </a:bodyPr>
          <a:lstStyle/>
          <a:p>
            <a:r>
              <a:rPr lang="it-IT" sz="4000" b="1" dirty="0" smtClean="0">
                <a:solidFill>
                  <a:schemeClr val="bg1"/>
                </a:solidFill>
              </a:rPr>
              <a:t>F</a:t>
            </a:r>
            <a:endParaRPr lang="it-IT" sz="4000" b="1" dirty="0">
              <a:solidFill>
                <a:schemeClr val="bg1"/>
              </a:solidFill>
            </a:endParaRPr>
          </a:p>
        </p:txBody>
      </p:sp>
      <p:sp>
        <p:nvSpPr>
          <p:cNvPr id="14" name="CasellaDiTesto 13"/>
          <p:cNvSpPr txBox="1"/>
          <p:nvPr/>
        </p:nvSpPr>
        <p:spPr>
          <a:xfrm>
            <a:off x="6643702" y="5214950"/>
            <a:ext cx="2286016" cy="707886"/>
          </a:xfrm>
          <a:prstGeom prst="rect">
            <a:avLst/>
          </a:prstGeom>
          <a:noFill/>
        </p:spPr>
        <p:txBody>
          <a:bodyPr wrap="square" rtlCol="0">
            <a:spAutoFit/>
          </a:bodyPr>
          <a:lstStyle/>
          <a:p>
            <a:pPr algn="ctr"/>
            <a:r>
              <a:rPr lang="it-IT" sz="2000" dirty="0" smtClean="0">
                <a:solidFill>
                  <a:schemeClr val="bg1"/>
                </a:solidFill>
              </a:rPr>
              <a:t>Prigionieri</a:t>
            </a:r>
          </a:p>
          <a:p>
            <a:pPr algn="ctr"/>
            <a:r>
              <a:rPr lang="it-IT" sz="2000" dirty="0" smtClean="0">
                <a:solidFill>
                  <a:schemeClr val="bg1"/>
                </a:solidFill>
              </a:rPr>
              <a:t>speciali</a:t>
            </a:r>
            <a:endParaRPr lang="it-IT" sz="2000" dirty="0">
              <a:solidFill>
                <a:schemeClr val="bg1"/>
              </a:solidFill>
            </a:endParaRPr>
          </a:p>
        </p:txBody>
      </p:sp>
      <p:sp>
        <p:nvSpPr>
          <p:cNvPr id="15" name="CasellaDiTesto 14"/>
          <p:cNvSpPr txBox="1"/>
          <p:nvPr/>
        </p:nvSpPr>
        <p:spPr>
          <a:xfrm>
            <a:off x="5286380" y="5643578"/>
            <a:ext cx="928694" cy="400110"/>
          </a:xfrm>
          <a:prstGeom prst="rect">
            <a:avLst/>
          </a:prstGeom>
          <a:noFill/>
        </p:spPr>
        <p:txBody>
          <a:bodyPr wrap="square" rtlCol="0">
            <a:spAutoFit/>
          </a:bodyPr>
          <a:lstStyle/>
          <a:p>
            <a:r>
              <a:rPr lang="it-IT" sz="2000" dirty="0" smtClean="0">
                <a:solidFill>
                  <a:schemeClr val="bg1"/>
                </a:solidFill>
              </a:rPr>
              <a:t>Penali</a:t>
            </a:r>
            <a:endParaRPr lang="it-IT" sz="2000" dirty="0">
              <a:solidFill>
                <a:schemeClr val="bg1"/>
              </a:solidFill>
            </a:endParaRPr>
          </a:p>
        </p:txBody>
      </p:sp>
      <p:sp>
        <p:nvSpPr>
          <p:cNvPr id="16" name="CasellaDiTesto 15"/>
          <p:cNvSpPr txBox="1"/>
          <p:nvPr/>
        </p:nvSpPr>
        <p:spPr>
          <a:xfrm>
            <a:off x="3000364" y="5143512"/>
            <a:ext cx="1357322" cy="707886"/>
          </a:xfrm>
          <a:prstGeom prst="rect">
            <a:avLst/>
          </a:prstGeom>
          <a:noFill/>
        </p:spPr>
        <p:txBody>
          <a:bodyPr wrap="square" rtlCol="0">
            <a:spAutoFit/>
          </a:bodyPr>
          <a:lstStyle/>
          <a:p>
            <a:r>
              <a:rPr lang="it-IT" sz="2000" dirty="0" smtClean="0">
                <a:solidFill>
                  <a:schemeClr val="bg1"/>
                </a:solidFill>
              </a:rPr>
              <a:t>Politici</a:t>
            </a:r>
          </a:p>
          <a:p>
            <a:r>
              <a:rPr lang="it-IT" sz="2000" dirty="0" smtClean="0">
                <a:solidFill>
                  <a:schemeClr val="bg1"/>
                </a:solidFill>
              </a:rPr>
              <a:t>    (II°)</a:t>
            </a:r>
            <a:endParaRPr lang="it-IT" sz="2000" dirty="0">
              <a:solidFill>
                <a:schemeClr val="bg1"/>
              </a:solidFill>
            </a:endParaRPr>
          </a:p>
        </p:txBody>
      </p:sp>
      <p:sp>
        <p:nvSpPr>
          <p:cNvPr id="17" name="CasellaDiTesto 16"/>
          <p:cNvSpPr txBox="1"/>
          <p:nvPr/>
        </p:nvSpPr>
        <p:spPr>
          <a:xfrm>
            <a:off x="1000100" y="5214950"/>
            <a:ext cx="1285884" cy="707886"/>
          </a:xfrm>
          <a:prstGeom prst="rect">
            <a:avLst/>
          </a:prstGeom>
          <a:noFill/>
        </p:spPr>
        <p:txBody>
          <a:bodyPr wrap="square" rtlCol="0">
            <a:spAutoFit/>
          </a:bodyPr>
          <a:lstStyle/>
          <a:p>
            <a:r>
              <a:rPr lang="it-IT" sz="2000" dirty="0" smtClean="0">
                <a:solidFill>
                  <a:schemeClr val="bg1"/>
                </a:solidFill>
              </a:rPr>
              <a:t>Politici</a:t>
            </a:r>
          </a:p>
          <a:p>
            <a:r>
              <a:rPr lang="it-IT" sz="2000" dirty="0" smtClean="0">
                <a:solidFill>
                  <a:schemeClr val="bg1"/>
                </a:solidFill>
              </a:rPr>
              <a:t>(Francia)</a:t>
            </a:r>
            <a:endParaRPr lang="it-IT" sz="2000" dirty="0">
              <a:solidFill>
                <a:schemeClr val="bg1"/>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3"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2500"/>
                            </p:stCondLst>
                            <p:childTnLst>
                              <p:par>
                                <p:cTn id="18" presetID="53"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3000"/>
                            </p:stCondLst>
                            <p:childTnLst>
                              <p:par>
                                <p:cTn id="24" presetID="53"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4000"/>
                            </p:stCondLst>
                            <p:childTnLst>
                              <p:par>
                                <p:cTn id="36" presetID="53"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4500"/>
                            </p:stCondLst>
                            <p:childTnLst>
                              <p:par>
                                <p:cTn id="42" presetID="53"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5000"/>
                            </p:stCondLst>
                            <p:childTnLst>
                              <p:par>
                                <p:cTn id="48" presetID="53"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53"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6000"/>
                            </p:stCondLst>
                            <p:childTnLst>
                              <p:par>
                                <p:cTn id="60" presetID="53"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par>
                          <p:cTn id="77" fill="hold">
                            <p:stCondLst>
                              <p:cond delay="7500"/>
                            </p:stCondLst>
                            <p:childTnLst>
                              <p:par>
                                <p:cTn id="78" presetID="53"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8000"/>
                            </p:stCondLst>
                            <p:childTnLst>
                              <p:par>
                                <p:cTn id="84" presetID="53"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grayscl/>
            <a:lum bright="-41000"/>
          </a:blip>
          <a:tile tx="0" ty="0" sx="100000" sy="100000" flip="none" algn="tl"/>
        </a:blipFill>
        <a:effectLst/>
      </p:bgPr>
    </p:bg>
    <p:spTree>
      <p:nvGrpSpPr>
        <p:cNvPr id="1" name=""/>
        <p:cNvGrpSpPr/>
        <p:nvPr/>
      </p:nvGrpSpPr>
      <p:grpSpPr>
        <a:xfrm>
          <a:off x="0" y="0"/>
          <a:ext cx="0" cy="0"/>
          <a:chOff x="0" y="0"/>
          <a:chExt cx="0" cy="0"/>
        </a:xfrm>
      </p:grpSpPr>
      <p:sp>
        <p:nvSpPr>
          <p:cNvPr id="5" name="Triangolo isoscele 4"/>
          <p:cNvSpPr/>
          <p:nvPr/>
        </p:nvSpPr>
        <p:spPr>
          <a:xfrm>
            <a:off x="357158" y="142852"/>
            <a:ext cx="1928826" cy="1714512"/>
          </a:xfrm>
          <a:prstGeom prst="triangle">
            <a:avLst/>
          </a:prstGeom>
          <a:solidFill>
            <a:srgbClr val="FFFF00"/>
          </a:solidFill>
          <a:ln>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riangolo isoscele 5"/>
          <p:cNvSpPr/>
          <p:nvPr/>
        </p:nvSpPr>
        <p:spPr>
          <a:xfrm rot="10800000">
            <a:off x="500034" y="642918"/>
            <a:ext cx="1643074" cy="1285884"/>
          </a:xfrm>
          <a:prstGeom prst="triangle">
            <a:avLst/>
          </a:prstGeom>
          <a:noFill/>
          <a:ln w="2413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p:cNvSpPr/>
          <p:nvPr/>
        </p:nvSpPr>
        <p:spPr>
          <a:xfrm>
            <a:off x="285720" y="2214554"/>
            <a:ext cx="2571768" cy="1569660"/>
          </a:xfrm>
          <a:prstGeom prst="rect">
            <a:avLst/>
          </a:prstGeom>
        </p:spPr>
        <p:txBody>
          <a:bodyPr wrap="square">
            <a:spAutoFit/>
          </a:bodyPr>
          <a:lstStyle/>
          <a:p>
            <a:pPr algn="ctr"/>
            <a:r>
              <a:rPr lang="it-IT" sz="1600" b="1" dirty="0" smtClean="0">
                <a:solidFill>
                  <a:schemeClr val="accent3">
                    <a:lumMod val="60000"/>
                    <a:lumOff val="40000"/>
                  </a:schemeClr>
                </a:solidFill>
              </a:rPr>
              <a:t>Indicava un ariano che era stato accusato di violare le leggi naziste sulla purezza della razza, avendo una relazione con una donna ebrea.</a:t>
            </a:r>
          </a:p>
        </p:txBody>
      </p:sp>
      <p:sp>
        <p:nvSpPr>
          <p:cNvPr id="11" name="Rettangolo 10"/>
          <p:cNvSpPr/>
          <p:nvPr/>
        </p:nvSpPr>
        <p:spPr>
          <a:xfrm>
            <a:off x="3428992" y="2071678"/>
            <a:ext cx="2428892" cy="1846659"/>
          </a:xfrm>
          <a:prstGeom prst="rect">
            <a:avLst/>
          </a:prstGeom>
        </p:spPr>
        <p:txBody>
          <a:bodyPr wrap="square">
            <a:spAutoFit/>
          </a:bodyPr>
          <a:lstStyle/>
          <a:p>
            <a:pPr algn="ctr"/>
            <a:r>
              <a:rPr lang="it-IT" sz="1600" b="1" dirty="0" smtClean="0">
                <a:solidFill>
                  <a:schemeClr val="accent3">
                    <a:lumMod val="60000"/>
                    <a:lumOff val="40000"/>
                  </a:schemeClr>
                </a:solidFill>
              </a:rPr>
              <a:t>Indicava una donna ariana che era stato accusata di violare le leggi naziste sulla purezza della razza, avendo una relazione con un uomo ebreo</a:t>
            </a:r>
            <a:r>
              <a:rPr lang="it-IT" b="1" dirty="0" smtClean="0">
                <a:solidFill>
                  <a:schemeClr val="accent3">
                    <a:lumMod val="60000"/>
                    <a:lumOff val="40000"/>
                  </a:schemeClr>
                </a:solidFill>
              </a:rPr>
              <a:t>.</a:t>
            </a:r>
            <a:endParaRPr lang="it-IT" dirty="0">
              <a:solidFill>
                <a:schemeClr val="accent3">
                  <a:lumMod val="60000"/>
                  <a:lumOff val="40000"/>
                </a:schemeClr>
              </a:solidFill>
            </a:endParaRPr>
          </a:p>
        </p:txBody>
      </p:sp>
      <p:sp>
        <p:nvSpPr>
          <p:cNvPr id="15" name="Connettore 14"/>
          <p:cNvSpPr/>
          <p:nvPr/>
        </p:nvSpPr>
        <p:spPr>
          <a:xfrm>
            <a:off x="6643702" y="642918"/>
            <a:ext cx="1428760" cy="142876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onnettore 15"/>
          <p:cNvSpPr/>
          <p:nvPr/>
        </p:nvSpPr>
        <p:spPr>
          <a:xfrm>
            <a:off x="6929454" y="928670"/>
            <a:ext cx="857256" cy="85725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Connettore 16"/>
          <p:cNvSpPr/>
          <p:nvPr/>
        </p:nvSpPr>
        <p:spPr>
          <a:xfrm>
            <a:off x="7143768" y="1142984"/>
            <a:ext cx="428628" cy="428628"/>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p:cNvSpPr/>
          <p:nvPr/>
        </p:nvSpPr>
        <p:spPr>
          <a:xfrm>
            <a:off x="6500826" y="2071678"/>
            <a:ext cx="1785950" cy="707886"/>
          </a:xfrm>
          <a:prstGeom prst="rect">
            <a:avLst/>
          </a:prstGeom>
        </p:spPr>
        <p:txBody>
          <a:bodyPr wrap="square">
            <a:spAutoFit/>
          </a:bodyPr>
          <a:lstStyle/>
          <a:p>
            <a:pPr algn="ctr"/>
            <a:r>
              <a:rPr lang="it-IT" sz="2000" dirty="0" smtClean="0">
                <a:solidFill>
                  <a:schemeClr val="accent3">
                    <a:lumMod val="60000"/>
                    <a:lumOff val="40000"/>
                  </a:schemeClr>
                </a:solidFill>
              </a:rPr>
              <a:t>sospettato di fuga</a:t>
            </a:r>
            <a:endParaRPr lang="it-IT" sz="2000" dirty="0">
              <a:solidFill>
                <a:schemeClr val="accent3">
                  <a:lumMod val="60000"/>
                  <a:lumOff val="40000"/>
                </a:schemeClr>
              </a:solidFill>
            </a:endParaRPr>
          </a:p>
        </p:txBody>
      </p:sp>
      <p:sp>
        <p:nvSpPr>
          <p:cNvPr id="19" name="Disco magnetico 18"/>
          <p:cNvSpPr/>
          <p:nvPr/>
        </p:nvSpPr>
        <p:spPr>
          <a:xfrm>
            <a:off x="6000760" y="4071942"/>
            <a:ext cx="2571768" cy="1214446"/>
          </a:xfrm>
          <a:prstGeom prst="flowChartMagneticDisk">
            <a:avLst/>
          </a:prstGeom>
          <a:solidFill>
            <a:srgbClr val="6633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Triangolo isoscele 19"/>
          <p:cNvSpPr/>
          <p:nvPr/>
        </p:nvSpPr>
        <p:spPr>
          <a:xfrm>
            <a:off x="214282" y="4143380"/>
            <a:ext cx="1500166" cy="121444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Triangolo isoscele 20"/>
          <p:cNvSpPr/>
          <p:nvPr/>
        </p:nvSpPr>
        <p:spPr>
          <a:xfrm rot="10800000">
            <a:off x="3929058" y="4143380"/>
            <a:ext cx="1643074" cy="142876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Triangolo isoscele 21"/>
          <p:cNvSpPr/>
          <p:nvPr/>
        </p:nvSpPr>
        <p:spPr>
          <a:xfrm rot="10800000">
            <a:off x="1785918" y="4143380"/>
            <a:ext cx="1571636" cy="1285884"/>
          </a:xfrm>
          <a:prstGeom prst="triangle">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CasellaDiTesto 22"/>
          <p:cNvSpPr txBox="1"/>
          <p:nvPr/>
        </p:nvSpPr>
        <p:spPr>
          <a:xfrm>
            <a:off x="4429124" y="4071942"/>
            <a:ext cx="785818" cy="1323439"/>
          </a:xfrm>
          <a:prstGeom prst="rect">
            <a:avLst/>
          </a:prstGeom>
          <a:noFill/>
        </p:spPr>
        <p:txBody>
          <a:bodyPr wrap="square" rtlCol="0">
            <a:spAutoFit/>
          </a:bodyPr>
          <a:lstStyle/>
          <a:p>
            <a:r>
              <a:rPr lang="it-IT" sz="8000" dirty="0" smtClean="0">
                <a:solidFill>
                  <a:schemeClr val="bg1"/>
                </a:solidFill>
              </a:rPr>
              <a:t>P</a:t>
            </a:r>
            <a:endParaRPr lang="it-IT" sz="8000" dirty="0">
              <a:solidFill>
                <a:schemeClr val="bg1"/>
              </a:solidFill>
            </a:endParaRPr>
          </a:p>
        </p:txBody>
      </p:sp>
      <p:sp>
        <p:nvSpPr>
          <p:cNvPr id="24" name="CasellaDiTesto 23"/>
          <p:cNvSpPr txBox="1"/>
          <p:nvPr/>
        </p:nvSpPr>
        <p:spPr>
          <a:xfrm>
            <a:off x="2143108" y="4071942"/>
            <a:ext cx="1000132" cy="1323439"/>
          </a:xfrm>
          <a:prstGeom prst="rect">
            <a:avLst/>
          </a:prstGeom>
          <a:noFill/>
        </p:spPr>
        <p:txBody>
          <a:bodyPr wrap="square" rtlCol="0">
            <a:spAutoFit/>
          </a:bodyPr>
          <a:lstStyle/>
          <a:p>
            <a:r>
              <a:rPr lang="it-IT" sz="8000" dirty="0" smtClean="0">
                <a:solidFill>
                  <a:schemeClr val="bg1"/>
                </a:solidFill>
              </a:rPr>
              <a:t>T</a:t>
            </a:r>
            <a:endParaRPr lang="it-IT" sz="8000" dirty="0">
              <a:solidFill>
                <a:schemeClr val="bg1"/>
              </a:solidFill>
            </a:endParaRPr>
          </a:p>
        </p:txBody>
      </p:sp>
      <p:sp>
        <p:nvSpPr>
          <p:cNvPr id="25" name="CasellaDiTesto 24"/>
          <p:cNvSpPr txBox="1"/>
          <p:nvPr/>
        </p:nvSpPr>
        <p:spPr>
          <a:xfrm>
            <a:off x="3929058" y="5643578"/>
            <a:ext cx="1643074" cy="646331"/>
          </a:xfrm>
          <a:prstGeom prst="rect">
            <a:avLst/>
          </a:prstGeom>
          <a:noFill/>
        </p:spPr>
        <p:txBody>
          <a:bodyPr wrap="square" rtlCol="0">
            <a:spAutoFit/>
          </a:bodyPr>
          <a:lstStyle/>
          <a:p>
            <a:pPr algn="ctr"/>
            <a:r>
              <a:rPr lang="it-IT" b="1" dirty="0" smtClean="0">
                <a:solidFill>
                  <a:schemeClr val="accent3">
                    <a:lumMod val="60000"/>
                    <a:lumOff val="40000"/>
                  </a:schemeClr>
                </a:solidFill>
              </a:rPr>
              <a:t>Prigionieri Polacchi</a:t>
            </a:r>
            <a:endParaRPr lang="it-IT" b="1" dirty="0">
              <a:solidFill>
                <a:schemeClr val="accent3">
                  <a:lumMod val="60000"/>
                  <a:lumOff val="40000"/>
                </a:schemeClr>
              </a:solidFill>
            </a:endParaRPr>
          </a:p>
        </p:txBody>
      </p:sp>
      <p:sp>
        <p:nvSpPr>
          <p:cNvPr id="26" name="CasellaDiTesto 25"/>
          <p:cNvSpPr txBox="1"/>
          <p:nvPr/>
        </p:nvSpPr>
        <p:spPr>
          <a:xfrm>
            <a:off x="1785918" y="5572140"/>
            <a:ext cx="1500198" cy="646331"/>
          </a:xfrm>
          <a:prstGeom prst="rect">
            <a:avLst/>
          </a:prstGeom>
          <a:noFill/>
        </p:spPr>
        <p:txBody>
          <a:bodyPr wrap="square" rtlCol="0">
            <a:spAutoFit/>
          </a:bodyPr>
          <a:lstStyle/>
          <a:p>
            <a:pPr algn="ctr"/>
            <a:r>
              <a:rPr lang="it-IT" b="1" dirty="0" smtClean="0">
                <a:solidFill>
                  <a:schemeClr val="accent3">
                    <a:lumMod val="60000"/>
                    <a:lumOff val="40000"/>
                  </a:schemeClr>
                </a:solidFill>
              </a:rPr>
              <a:t>Prigionieri cechi</a:t>
            </a:r>
            <a:endParaRPr lang="it-IT" b="1" dirty="0">
              <a:solidFill>
                <a:schemeClr val="accent3">
                  <a:lumMod val="60000"/>
                  <a:lumOff val="40000"/>
                </a:schemeClr>
              </a:solidFill>
            </a:endParaRPr>
          </a:p>
        </p:txBody>
      </p:sp>
      <p:sp>
        <p:nvSpPr>
          <p:cNvPr id="27" name="Rettangolo 26"/>
          <p:cNvSpPr/>
          <p:nvPr/>
        </p:nvSpPr>
        <p:spPr>
          <a:xfrm>
            <a:off x="214282" y="5429264"/>
            <a:ext cx="1482939" cy="923330"/>
          </a:xfrm>
          <a:prstGeom prst="rect">
            <a:avLst/>
          </a:prstGeom>
        </p:spPr>
        <p:txBody>
          <a:bodyPr wrap="square">
            <a:spAutoFit/>
          </a:bodyPr>
          <a:lstStyle/>
          <a:p>
            <a:pPr algn="ctr"/>
            <a:r>
              <a:rPr lang="it-IT" b="1" dirty="0" smtClean="0">
                <a:solidFill>
                  <a:schemeClr val="accent3">
                    <a:lumMod val="60000"/>
                    <a:lumOff val="40000"/>
                  </a:schemeClr>
                </a:solidFill>
              </a:rPr>
              <a:t>Membro delle forze armate</a:t>
            </a:r>
            <a:endParaRPr lang="it-IT" b="1" dirty="0">
              <a:solidFill>
                <a:schemeClr val="accent3">
                  <a:lumMod val="60000"/>
                  <a:lumOff val="40000"/>
                </a:schemeClr>
              </a:solidFill>
            </a:endParaRPr>
          </a:p>
        </p:txBody>
      </p:sp>
      <p:sp>
        <p:nvSpPr>
          <p:cNvPr id="28" name="Rettangolo 27"/>
          <p:cNvSpPr/>
          <p:nvPr/>
        </p:nvSpPr>
        <p:spPr>
          <a:xfrm>
            <a:off x="6072198" y="5286388"/>
            <a:ext cx="2500330" cy="923330"/>
          </a:xfrm>
          <a:prstGeom prst="rect">
            <a:avLst/>
          </a:prstGeom>
        </p:spPr>
        <p:txBody>
          <a:bodyPr wrap="square">
            <a:spAutoFit/>
          </a:bodyPr>
          <a:lstStyle/>
          <a:p>
            <a:pPr algn="ctr"/>
            <a:r>
              <a:rPr lang="it-IT" b="1" dirty="0" smtClean="0">
                <a:solidFill>
                  <a:schemeClr val="accent3">
                    <a:lumMod val="60000"/>
                    <a:lumOff val="40000"/>
                  </a:schemeClr>
                </a:solidFill>
              </a:rPr>
              <a:t>Prigioniero speciale: banda marrone al braccio</a:t>
            </a:r>
            <a:endParaRPr lang="it-IT" b="1" dirty="0">
              <a:solidFill>
                <a:schemeClr val="accent3">
                  <a:lumMod val="60000"/>
                  <a:lumOff val="40000"/>
                </a:schemeClr>
              </a:solidFill>
            </a:endParaRPr>
          </a:p>
        </p:txBody>
      </p:sp>
      <p:sp>
        <p:nvSpPr>
          <p:cNvPr id="29" name="Triangolo isoscele 28"/>
          <p:cNvSpPr/>
          <p:nvPr/>
        </p:nvSpPr>
        <p:spPr>
          <a:xfrm>
            <a:off x="3678912" y="357166"/>
            <a:ext cx="1643074" cy="1428760"/>
          </a:xfrm>
          <a:prstGeom prst="triangle">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Triangolo isoscele 29"/>
          <p:cNvSpPr/>
          <p:nvPr/>
        </p:nvSpPr>
        <p:spPr>
          <a:xfrm rot="10800000">
            <a:off x="3893226" y="785794"/>
            <a:ext cx="1214446" cy="1000132"/>
          </a:xfrm>
          <a:prstGeom prst="triangle">
            <a:avLst>
              <a:gd name="adj" fmla="val 47683"/>
            </a:avLst>
          </a:prstGeom>
          <a:solidFill>
            <a:srgbClr val="FFFF00"/>
          </a:solidFill>
          <a:ln w="2413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heel(8)">
                                      <p:cBhvr>
                                        <p:cTn id="13" dur="2000"/>
                                        <p:tgtEl>
                                          <p:spTgt spid="29"/>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8)">
                                      <p:cBhvr>
                                        <p:cTn id="16" dur="2000"/>
                                        <p:tgtEl>
                                          <p:spTgt spid="30"/>
                                        </p:tgtEl>
                                      </p:cBhvr>
                                    </p:animEffect>
                                  </p:childTnLst>
                                </p:cTn>
                              </p:par>
                              <p:par>
                                <p:cTn id="17" presetID="21"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8)">
                                      <p:cBhvr>
                                        <p:cTn id="19" dur="2000"/>
                                        <p:tgtEl>
                                          <p:spTgt spid="17"/>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8)">
                                      <p:cBhvr>
                                        <p:cTn id="22" dur="2000"/>
                                        <p:tgtEl>
                                          <p:spTgt spid="16"/>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8)">
                                      <p:cBhvr>
                                        <p:cTn id="25" dur="2000"/>
                                        <p:tgtEl>
                                          <p:spTgt spid="15"/>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8)">
                                      <p:cBhvr>
                                        <p:cTn id="28" dur="2000"/>
                                        <p:tgtEl>
                                          <p:spTgt spid="19"/>
                                        </p:tgtEl>
                                      </p:cBhvr>
                                    </p:animEffect>
                                  </p:childTnLst>
                                </p:cTn>
                              </p:par>
                              <p:par>
                                <p:cTn id="29" presetID="21"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8)">
                                      <p:cBhvr>
                                        <p:cTn id="31" dur="2000"/>
                                        <p:tgtEl>
                                          <p:spTgt spid="24"/>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8)">
                                      <p:cBhvr>
                                        <p:cTn id="34" dur="2000"/>
                                        <p:tgtEl>
                                          <p:spTgt spid="20"/>
                                        </p:tgtEl>
                                      </p:cBhvr>
                                    </p:animEffect>
                                  </p:childTnLst>
                                </p:cTn>
                              </p:par>
                              <p:par>
                                <p:cTn id="35" presetID="21"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heel(8)">
                                      <p:cBhvr>
                                        <p:cTn id="37" dur="2000"/>
                                        <p:tgtEl>
                                          <p:spTgt spid="23"/>
                                        </p:tgtEl>
                                      </p:cBhvr>
                                    </p:animEffect>
                                  </p:childTnLst>
                                </p:cTn>
                              </p:par>
                              <p:par>
                                <p:cTn id="38" presetID="21" presetClass="entr" presetSubtype="8"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8)">
                                      <p:cBhvr>
                                        <p:cTn id="40" dur="2000"/>
                                        <p:tgtEl>
                                          <p:spTgt spid="21"/>
                                        </p:tgtEl>
                                      </p:cBhvr>
                                    </p:animEffect>
                                  </p:childTnLst>
                                </p:cTn>
                              </p:par>
                              <p:par>
                                <p:cTn id="41" presetID="21" presetClass="entr" presetSubtype="8"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8)">
                                      <p:cBhvr>
                                        <p:cTn id="43" dur="2000"/>
                                        <p:tgtEl>
                                          <p:spTgt spid="22"/>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Scale>
                                      <p:cBhvr>
                                        <p:cTn id="46"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8"/>
                                        </p:tgtEl>
                                        <p:attrNameLst>
                                          <p:attrName>ppt_x</p:attrName>
                                          <p:attrName>ppt_y</p:attrName>
                                        </p:attrNameLst>
                                      </p:cBhvr>
                                    </p:animMotion>
                                    <p:animEffect transition="in" filter="fade">
                                      <p:cBhvr>
                                        <p:cTn id="48" dur="1000"/>
                                        <p:tgtEl>
                                          <p:spTgt spid="18"/>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Scale>
                                      <p:cBhvr>
                                        <p:cTn id="5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1"/>
                                        </p:tgtEl>
                                        <p:attrNameLst>
                                          <p:attrName>ppt_x</p:attrName>
                                          <p:attrName>ppt_y</p:attrName>
                                        </p:attrNameLst>
                                      </p:cBhvr>
                                    </p:animMotion>
                                    <p:animEffect transition="in" filter="fade">
                                      <p:cBhvr>
                                        <p:cTn id="53" dur="1000"/>
                                        <p:tgtEl>
                                          <p:spTgt spid="11"/>
                                        </p:tgtEl>
                                      </p:cBhvr>
                                    </p:animEffect>
                                  </p:childTnLst>
                                </p:cTn>
                              </p:par>
                              <p:par>
                                <p:cTn id="54" presetID="5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Scale>
                                      <p:cBhvr>
                                        <p:cTn id="5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9"/>
                                        </p:tgtEl>
                                        <p:attrNameLst>
                                          <p:attrName>ppt_x</p:attrName>
                                          <p:attrName>ppt_y</p:attrName>
                                        </p:attrNameLst>
                                      </p:cBhvr>
                                    </p:animMotion>
                                    <p:animEffect transition="in" filter="fade">
                                      <p:cBhvr>
                                        <p:cTn id="58" dur="1000"/>
                                        <p:tgtEl>
                                          <p:spTgt spid="9"/>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Scale>
                                      <p:cBhvr>
                                        <p:cTn id="6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7"/>
                                        </p:tgtEl>
                                        <p:attrNameLst>
                                          <p:attrName>ppt_x</p:attrName>
                                          <p:attrName>ppt_y</p:attrName>
                                        </p:attrNameLst>
                                      </p:cBhvr>
                                    </p:animMotion>
                                    <p:animEffect transition="in" filter="fade">
                                      <p:cBhvr>
                                        <p:cTn id="63" dur="1000"/>
                                        <p:tgtEl>
                                          <p:spTgt spid="27"/>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Scale>
                                      <p:cBhvr>
                                        <p:cTn id="6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6"/>
                                        </p:tgtEl>
                                        <p:attrNameLst>
                                          <p:attrName>ppt_x</p:attrName>
                                          <p:attrName>ppt_y</p:attrName>
                                        </p:attrNameLst>
                                      </p:cBhvr>
                                    </p:animMotion>
                                    <p:animEffect transition="in" filter="fade">
                                      <p:cBhvr>
                                        <p:cTn id="68" dur="1000"/>
                                        <p:tgtEl>
                                          <p:spTgt spid="26"/>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Scale>
                                      <p:cBhvr>
                                        <p:cTn id="7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5"/>
                                        </p:tgtEl>
                                        <p:attrNameLst>
                                          <p:attrName>ppt_x</p:attrName>
                                          <p:attrName>ppt_y</p:attrName>
                                        </p:attrNameLst>
                                      </p:cBhvr>
                                    </p:animMotion>
                                    <p:animEffect transition="in" filter="fade">
                                      <p:cBhvr>
                                        <p:cTn id="73" dur="1000"/>
                                        <p:tgtEl>
                                          <p:spTgt spid="25"/>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Scale>
                                      <p:cBhvr>
                                        <p:cTn id="76"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8"/>
                                        </p:tgtEl>
                                        <p:attrNameLst>
                                          <p:attrName>ppt_x</p:attrName>
                                          <p:attrName>ppt_y</p:attrName>
                                        </p:attrNameLst>
                                      </p:cBhvr>
                                    </p:animMotion>
                                    <p:animEffect transition="in" filter="fade">
                                      <p:cBhvr>
                                        <p:cTn id="7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5" grpId="0" animBg="1"/>
      <p:bldP spid="16" grpId="0" animBg="1"/>
      <p:bldP spid="17" grpId="0" animBg="1"/>
      <p:bldP spid="18" grpId="0"/>
      <p:bldP spid="19" grpId="0" animBg="1"/>
      <p:bldP spid="20" grpId="0" animBg="1"/>
      <p:bldP spid="21" grpId="0" animBg="1"/>
      <p:bldP spid="22" grpId="0" animBg="1"/>
      <p:bldP spid="23" grpId="0"/>
      <p:bldP spid="24" grpId="0"/>
      <p:bldP spid="25" grpId="0"/>
      <p:bldP spid="26" grpId="0"/>
      <p:bldP spid="27" grpId="0"/>
      <p:bldP spid="28" grpId="0"/>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grayscl/>
            <a:lum bright="14000"/>
          </a:blip>
          <a:tile tx="0" ty="0" sx="100000" sy="100000" flip="none" algn="tl"/>
        </a:blipFill>
        <a:effectLst/>
      </p:bgPr>
    </p:bg>
    <p:spTree>
      <p:nvGrpSpPr>
        <p:cNvPr id="1" name=""/>
        <p:cNvGrpSpPr/>
        <p:nvPr/>
      </p:nvGrpSpPr>
      <p:grpSpPr>
        <a:xfrm>
          <a:off x="0" y="0"/>
          <a:ext cx="0" cy="0"/>
          <a:chOff x="0" y="0"/>
          <a:chExt cx="0" cy="0"/>
        </a:xfrm>
      </p:grpSpPr>
      <p:pic>
        <p:nvPicPr>
          <p:cNvPr id="1026" name="Picture 2" descr="C:\Users\lucia\Desktop\CAMPO SACHSENHAUSEN\campo di concentramento\numero d riconoscimento.png"/>
          <p:cNvPicPr>
            <a:picLocks noChangeAspect="1" noChangeArrowheads="1"/>
          </p:cNvPicPr>
          <p:nvPr/>
        </p:nvPicPr>
        <p:blipFill>
          <a:blip r:embed="rId3"/>
          <a:srcRect/>
          <a:stretch>
            <a:fillRect/>
          </a:stretch>
        </p:blipFill>
        <p:spPr bwMode="auto">
          <a:xfrm>
            <a:off x="4786314" y="214290"/>
            <a:ext cx="4162172" cy="2928935"/>
          </a:xfrm>
          <a:prstGeom prst="rect">
            <a:avLst/>
          </a:prstGeom>
          <a:ln w="127000" cap="rnd">
            <a:solidFill>
              <a:schemeClr val="accent6">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Immagine 2" descr="File:La divisa.JPG">
            <a:hlinkClick r:id="rId4"/>
          </p:cNvPr>
          <p:cNvPicPr/>
          <p:nvPr/>
        </p:nvPicPr>
        <p:blipFill>
          <a:blip r:embed="rId5"/>
          <a:srcRect/>
          <a:stretch>
            <a:fillRect/>
          </a:stretch>
        </p:blipFill>
        <p:spPr bwMode="auto">
          <a:xfrm>
            <a:off x="285720" y="285728"/>
            <a:ext cx="2571768" cy="3786214"/>
          </a:xfrm>
          <a:prstGeom prst="rect">
            <a:avLst/>
          </a:prstGeom>
          <a:solidFill>
            <a:srgbClr val="FFFFFF">
              <a:shade val="85000"/>
            </a:srgbClr>
          </a:solidFill>
          <a:ln w="190500" cap="sq">
            <a:solidFill>
              <a:schemeClr val="accent6">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p:cNvSpPr txBox="1"/>
          <p:nvPr/>
        </p:nvSpPr>
        <p:spPr>
          <a:xfrm>
            <a:off x="4071902" y="3318570"/>
            <a:ext cx="5072098" cy="3539430"/>
          </a:xfrm>
          <a:prstGeom prst="rect">
            <a:avLst/>
          </a:prstGeom>
          <a:noFill/>
        </p:spPr>
        <p:txBody>
          <a:bodyPr wrap="square" rtlCol="0">
            <a:spAutoFit/>
          </a:bodyPr>
          <a:lstStyle/>
          <a:p>
            <a:pPr algn="ctr"/>
            <a:r>
              <a:rPr lang="it-IT" sz="3200" b="1" dirty="0" smtClean="0">
                <a:solidFill>
                  <a:schemeClr val="accent6">
                    <a:lumMod val="50000"/>
                  </a:schemeClr>
                </a:solidFill>
              </a:rPr>
              <a:t>I prigionieri quando entravano nel campo di concentramento “perdevano’’ il loro nome e gli veniva assegnato un numero di riconoscimento e una divisa a righe  </a:t>
            </a:r>
            <a:endParaRPr lang="it-IT" sz="3200" b="1" dirty="0">
              <a:solidFill>
                <a:schemeClr val="accent6">
                  <a:lumMod val="50000"/>
                </a:schemeClr>
              </a:solidFill>
            </a:endParaRPr>
          </a:p>
        </p:txBody>
      </p:sp>
      <p:pic>
        <p:nvPicPr>
          <p:cNvPr id="6" name="Immagine 5" descr="http://www.super-pop.it/Omocausto/Pink-Triangle-Stripes.jpg"/>
          <p:cNvPicPr/>
          <p:nvPr/>
        </p:nvPicPr>
        <p:blipFill>
          <a:blip r:embed="rId6"/>
          <a:srcRect/>
          <a:stretch>
            <a:fillRect/>
          </a:stretch>
        </p:blipFill>
        <p:spPr bwMode="auto">
          <a:xfrm>
            <a:off x="214282" y="4500570"/>
            <a:ext cx="3929090" cy="2143116"/>
          </a:xfrm>
          <a:prstGeom prst="rect">
            <a:avLst/>
          </a:prstGeom>
          <a:ln w="190500" cap="sq">
            <a:solidFill>
              <a:schemeClr val="accent6"/>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out)">
                                      <p:cBhvr>
                                        <p:cTn id="10" dur="1000"/>
                                        <p:tgtEl>
                                          <p:spTgt spid="1026"/>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par>
                                <p:cTn id="18" presetID="4" presetClass="entr" presetSubtype="3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ou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grayscl/>
          </a:blip>
          <a:tile tx="0" ty="0" sx="100000" sy="100000" flip="none" algn="tl"/>
        </a:blipFill>
        <a:effectLst/>
      </p:bgPr>
    </p:bg>
    <p:spTree>
      <p:nvGrpSpPr>
        <p:cNvPr id="1" name=""/>
        <p:cNvGrpSpPr/>
        <p:nvPr/>
      </p:nvGrpSpPr>
      <p:grpSpPr>
        <a:xfrm>
          <a:off x="0" y="0"/>
          <a:ext cx="0" cy="0"/>
          <a:chOff x="0" y="0"/>
          <a:chExt cx="0" cy="0"/>
        </a:xfrm>
      </p:grpSpPr>
      <p:pic>
        <p:nvPicPr>
          <p:cNvPr id="2" name="Immagine 1" descr="http://www.ushmm.org/lcmedia/photo/lc/image/19/19376.jpg"/>
          <p:cNvPicPr/>
          <p:nvPr/>
        </p:nvPicPr>
        <p:blipFill>
          <a:blip r:embed="rId3"/>
          <a:srcRect/>
          <a:stretch>
            <a:fillRect/>
          </a:stretch>
        </p:blipFill>
        <p:spPr bwMode="auto">
          <a:xfrm>
            <a:off x="5429256" y="0"/>
            <a:ext cx="3714744" cy="4929198"/>
          </a:xfrm>
          <a:prstGeom prst="rect">
            <a:avLst/>
          </a:prstGeom>
          <a:noFill/>
          <a:ln w="9525">
            <a:noFill/>
            <a:miter lim="800000"/>
            <a:headEnd/>
            <a:tailEnd/>
          </a:ln>
        </p:spPr>
      </p:pic>
      <p:pic>
        <p:nvPicPr>
          <p:cNvPr id="2050" name="Picture 2" descr="C:\Users\lucia\Desktop\CAMPO SACHSENHAUSEN\campo di concentramento\capelli-ammassati.jpg"/>
          <p:cNvPicPr>
            <a:picLocks noChangeAspect="1" noChangeArrowheads="1"/>
          </p:cNvPicPr>
          <p:nvPr/>
        </p:nvPicPr>
        <p:blipFill>
          <a:blip r:embed="rId4" cstate="print"/>
          <a:srcRect/>
          <a:stretch>
            <a:fillRect/>
          </a:stretch>
        </p:blipFill>
        <p:spPr bwMode="auto">
          <a:xfrm>
            <a:off x="0" y="0"/>
            <a:ext cx="5460996" cy="3071810"/>
          </a:xfrm>
          <a:prstGeom prst="rect">
            <a:avLst/>
          </a:prstGeom>
          <a:noFill/>
        </p:spPr>
      </p:pic>
      <p:sp>
        <p:nvSpPr>
          <p:cNvPr id="4" name="CasellaDiTesto 3"/>
          <p:cNvSpPr txBox="1"/>
          <p:nvPr/>
        </p:nvSpPr>
        <p:spPr>
          <a:xfrm>
            <a:off x="428596" y="3286124"/>
            <a:ext cx="4714908" cy="3108543"/>
          </a:xfrm>
          <a:prstGeom prst="rect">
            <a:avLst/>
          </a:prstGeom>
          <a:noFill/>
        </p:spPr>
        <p:txBody>
          <a:bodyPr wrap="square" rtlCol="0">
            <a:spAutoFit/>
          </a:bodyPr>
          <a:lstStyle/>
          <a:p>
            <a:pPr algn="ctr"/>
            <a:r>
              <a:rPr lang="it-IT" sz="2800" dirty="0" smtClean="0">
                <a:solidFill>
                  <a:schemeClr val="accent1"/>
                </a:solidFill>
              </a:rPr>
              <a:t>Ai  prigionieri venivano tagliati i capelli che poi venivano usati per imbottire i cuscini,materassi e bombe.</a:t>
            </a:r>
          </a:p>
          <a:p>
            <a:pPr algn="ctr"/>
            <a:r>
              <a:rPr lang="it-IT" sz="2800" dirty="0" smtClean="0">
                <a:solidFill>
                  <a:schemeClr val="accent1"/>
                </a:solidFill>
              </a:rPr>
              <a:t>Venivano tagliati da altri prigionieri che avevano questo compito.</a:t>
            </a:r>
            <a:endParaRPr lang="it-IT" sz="2800" dirty="0">
              <a:solidFill>
                <a:schemeClr val="accent1"/>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style.rotation</p:attrName>
                                        </p:attrNameLst>
                                      </p:cBhvr>
                                      <p:tavLst>
                                        <p:tav tm="0">
                                          <p:val>
                                            <p:fltVal val="720"/>
                                          </p:val>
                                        </p:tav>
                                        <p:tav tm="100000">
                                          <p:val>
                                            <p:fltVal val="0"/>
                                          </p:val>
                                        </p:tav>
                                      </p:tavLst>
                                    </p:anim>
                                    <p:anim calcmode="lin" valueType="num">
                                      <p:cBhvr>
                                        <p:cTn id="9" dur="2000" fill="hold"/>
                                        <p:tgtEl>
                                          <p:spTgt spid="2050"/>
                                        </p:tgtEl>
                                        <p:attrNameLst>
                                          <p:attrName>ppt_h</p:attrName>
                                        </p:attrNameLst>
                                      </p:cBhvr>
                                      <p:tavLst>
                                        <p:tav tm="0">
                                          <p:val>
                                            <p:fltVal val="0"/>
                                          </p:val>
                                        </p:tav>
                                        <p:tav tm="100000">
                                          <p:val>
                                            <p:strVal val="#ppt_h"/>
                                          </p:val>
                                        </p:tav>
                                      </p:tavLst>
                                    </p:anim>
                                    <p:anim calcmode="lin" valueType="num">
                                      <p:cBhvr>
                                        <p:cTn id="10" dur="2000" fill="hold"/>
                                        <p:tgtEl>
                                          <p:spTgt spid="205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par>
                                <p:cTn id="17" presetID="8"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ttangolo 2"/>
          <p:cNvSpPr/>
          <p:nvPr/>
        </p:nvSpPr>
        <p:spPr>
          <a:xfrm>
            <a:off x="0" y="0"/>
            <a:ext cx="9144000" cy="1938992"/>
          </a:xfrm>
          <a:prstGeom prst="rect">
            <a:avLst/>
          </a:prstGeom>
          <a:noFill/>
        </p:spPr>
        <p:txBody>
          <a:bodyPr wrap="square" lIns="91440" tIns="45720" rIns="91440" bIns="45720">
            <a:spAutoFit/>
          </a:bodyPr>
          <a:lstStyle/>
          <a:p>
            <a:pPr algn="ctr"/>
            <a: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CHE COSA SI INTENDE PER CAMPO DI</a:t>
            </a:r>
          </a:p>
          <a:p>
            <a:pPr algn="ctr"/>
            <a:r>
              <a:rPr lang="it-IT"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CONCENTRAMENTO?</a:t>
            </a:r>
            <a:endParaRPr lang="it-IT"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Fumetto 4 12"/>
          <p:cNvSpPr/>
          <p:nvPr/>
        </p:nvSpPr>
        <p:spPr>
          <a:xfrm>
            <a:off x="285720" y="1785926"/>
            <a:ext cx="4357718" cy="3214710"/>
          </a:xfrm>
          <a:prstGeom prst="cloudCallout">
            <a:avLst>
              <a:gd name="adj1" fmla="val -53142"/>
              <a:gd name="adj2" fmla="val 64635"/>
            </a:avLst>
          </a:prstGeom>
          <a:ln w="76200"/>
        </p:spPr>
        <p:style>
          <a:lnRef idx="3">
            <a:schemeClr val="lt1"/>
          </a:lnRef>
          <a:fillRef idx="1">
            <a:schemeClr val="dk1"/>
          </a:fillRef>
          <a:effectRef idx="1">
            <a:schemeClr val="dk1"/>
          </a:effectRef>
          <a:fontRef idx="minor">
            <a:schemeClr val="lt1"/>
          </a:fontRef>
        </p:style>
        <p:txBody>
          <a:bodyPr rtlCol="0" anchor="ctr"/>
          <a:lstStyle/>
          <a:p>
            <a:pPr algn="ctr"/>
            <a:r>
              <a:rPr lang="it-IT" dirty="0" smtClean="0"/>
              <a:t>PER CAMPO DI CONCENTRAMENTO</a:t>
            </a:r>
          </a:p>
          <a:p>
            <a:pPr algn="ctr"/>
            <a:r>
              <a:rPr lang="it-IT" dirty="0" smtClean="0"/>
              <a:t>SI INTENDE UNA STRUTTURA  CARCERARIA ALL’APERTO PER LA DETENZIONE DI CIVILI E/O MILITARI</a:t>
            </a:r>
            <a:endParaRPr lang="it-IT" dirty="0"/>
          </a:p>
        </p:txBody>
      </p:sp>
      <p:sp>
        <p:nvSpPr>
          <p:cNvPr id="14" name="Fumetto 4 13"/>
          <p:cNvSpPr/>
          <p:nvPr/>
        </p:nvSpPr>
        <p:spPr>
          <a:xfrm>
            <a:off x="4214810" y="3000372"/>
            <a:ext cx="4643470" cy="3571900"/>
          </a:xfrm>
          <a:prstGeom prst="cloudCallout">
            <a:avLst>
              <a:gd name="adj1" fmla="val 53575"/>
              <a:gd name="adj2" fmla="val 54687"/>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it-IT" sz="1600" dirty="0" smtClean="0"/>
              <a:t>E’</a:t>
            </a:r>
            <a:r>
              <a:rPr lang="it-IT" sz="1600" dirty="0" smtClean="0">
                <a:solidFill>
                  <a:schemeClr val="bg1"/>
                </a:solidFill>
              </a:rPr>
              <a:t> SOLITAMENTE  </a:t>
            </a:r>
            <a:r>
              <a:rPr lang="it-IT" sz="1600" dirty="0" smtClean="0"/>
              <a:t>PROVVISORIA,ADATTA A DETENERE GRANDI QUANTITA’ DI PERSONE, SOLITAMENTE PRIGIONIERI DI GUERRA, DESTINASTI AD ESSERE SCAMBIATI O RILASCIATI ALLA FINE DEL CONFLITTO</a:t>
            </a:r>
            <a:endParaRPr lang="it-IT" sz="16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par>
                          <p:cTn id="11" fill="hold">
                            <p:stCondLst>
                              <p:cond delay="540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4"/>
                                        </p:tgtEl>
                                        <p:attrNameLst>
                                          <p:attrName>ppt_x</p:attrName>
                                          <p:attrName>ppt_y</p:attrName>
                                        </p:attrNameLst>
                                      </p:cBhvr>
                                    </p:animMotion>
                                    <p:animRot by="1500000">
                                      <p:cBhvr>
                                        <p:cTn id="14" dur="125" fill="hold">
                                          <p:stCondLst>
                                            <p:cond delay="0"/>
                                          </p:stCondLst>
                                        </p:cTn>
                                        <p:tgtEl>
                                          <p:spTgt spid="14"/>
                                        </p:tgtEl>
                                        <p:attrNameLst>
                                          <p:attrName>r</p:attrName>
                                        </p:attrNameLst>
                                      </p:cBhvr>
                                    </p:animRot>
                                    <p:animRot by="-1500000">
                                      <p:cBhvr>
                                        <p:cTn id="15" dur="125" fill="hold">
                                          <p:stCondLst>
                                            <p:cond delay="125"/>
                                          </p:stCondLst>
                                        </p:cTn>
                                        <p:tgtEl>
                                          <p:spTgt spid="14"/>
                                        </p:tgtEl>
                                        <p:attrNameLst>
                                          <p:attrName>r</p:attrName>
                                        </p:attrNameLst>
                                      </p:cBhvr>
                                    </p:animRot>
                                    <p:animRot by="-1500000">
                                      <p:cBhvr>
                                        <p:cTn id="16" dur="125" fill="hold">
                                          <p:stCondLst>
                                            <p:cond delay="250"/>
                                          </p:stCondLst>
                                        </p:cTn>
                                        <p:tgtEl>
                                          <p:spTgt spid="14"/>
                                        </p:tgtEl>
                                        <p:attrNameLst>
                                          <p:attrName>r</p:attrName>
                                        </p:attrNameLst>
                                      </p:cBhvr>
                                    </p:animRot>
                                    <p:animRot by="1500000">
                                      <p:cBhvr>
                                        <p:cTn id="17"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643182"/>
            <a:ext cx="5572132" cy="3785652"/>
          </a:xfrm>
          <a:prstGeom prst="rect">
            <a:avLst/>
          </a:prstGeom>
        </p:spPr>
        <p:txBody>
          <a:bodyPr wrap="square">
            <a:spAutoFit/>
          </a:bodyPr>
          <a:lstStyle/>
          <a:p>
            <a:pPr algn="ctr"/>
            <a:r>
              <a:rPr lang="it-IT" sz="2000" dirty="0" smtClean="0">
                <a:solidFill>
                  <a:srgbClr val="F9C3F5"/>
                </a:solidFill>
                <a:latin typeface="Berlin Sans FB Demi" pitchFamily="34" charset="0"/>
              </a:rPr>
              <a:t>I forni crematori si trovavano in un cortile lungo il muro esterno del lager e a partire dall'autunno 1939 questo cortile fu usato come luogo per assistere alle azioni di sterminio. Nell'autunno del 1941 il forno crematorio di Sachsenhausen venne usato per almeno 12.000 prigionieri di guerra sovietici. Nel 1942 tale crematorio (improvvisato) fu sostituito con una nuova costruzione. Venne, inoltre, realizzata una struttura per le esecuzioni tramite fucilazione alla nuca. Nel 1943 fu aggiunta anche una camera a gas.</a:t>
            </a:r>
            <a:endParaRPr lang="it-IT" sz="2000" dirty="0">
              <a:solidFill>
                <a:srgbClr val="F9C3F5"/>
              </a:solidFill>
              <a:latin typeface="Berlin Sans FB Demi" pitchFamily="34" charset="0"/>
            </a:endParaRPr>
          </a:p>
        </p:txBody>
      </p:sp>
      <p:pic>
        <p:nvPicPr>
          <p:cNvPr id="4098" name="Picture 2" descr="C:\Users\lucia\Desktop\CAMPO SACHSENHAUSEN\campo di concentramento\imagesCAD20EDT.jpg"/>
          <p:cNvPicPr>
            <a:picLocks noChangeAspect="1" noChangeArrowheads="1"/>
          </p:cNvPicPr>
          <p:nvPr/>
        </p:nvPicPr>
        <p:blipFill>
          <a:blip r:embed="rId2"/>
          <a:srcRect/>
          <a:stretch>
            <a:fillRect/>
          </a:stretch>
        </p:blipFill>
        <p:spPr bwMode="auto">
          <a:xfrm>
            <a:off x="2928926" y="0"/>
            <a:ext cx="3099109" cy="2357430"/>
          </a:xfrm>
          <a:prstGeom prst="rect">
            <a:avLst/>
          </a:prstGeom>
          <a:ln>
            <a:noFill/>
          </a:ln>
          <a:effectLst>
            <a:softEdge rad="112500"/>
          </a:effectLst>
        </p:spPr>
      </p:pic>
      <p:pic>
        <p:nvPicPr>
          <p:cNvPr id="4099" name="Picture 3" descr="C:\Users\lucia\Desktop\CAMPO SACHSENHAUSEN\campo di concentramento\tubo delle camere a gas.jpg"/>
          <p:cNvPicPr>
            <a:picLocks noChangeAspect="1" noChangeArrowheads="1"/>
          </p:cNvPicPr>
          <p:nvPr/>
        </p:nvPicPr>
        <p:blipFill>
          <a:blip r:embed="rId3"/>
          <a:srcRect/>
          <a:stretch>
            <a:fillRect/>
          </a:stretch>
        </p:blipFill>
        <p:spPr bwMode="auto">
          <a:xfrm>
            <a:off x="5572132" y="2613046"/>
            <a:ext cx="3071835" cy="4244954"/>
          </a:xfrm>
          <a:prstGeom prst="rect">
            <a:avLst/>
          </a:prstGeom>
          <a:ln>
            <a:noFill/>
          </a:ln>
          <a:effectLst>
            <a:softEdge rad="112500"/>
          </a:effectLst>
        </p:spPr>
      </p:pic>
      <p:sp>
        <p:nvSpPr>
          <p:cNvPr id="6" name="CasellaDiTesto 5"/>
          <p:cNvSpPr txBox="1"/>
          <p:nvPr/>
        </p:nvSpPr>
        <p:spPr>
          <a:xfrm>
            <a:off x="8143868" y="2857496"/>
            <a:ext cx="1000132" cy="3785652"/>
          </a:xfrm>
          <a:prstGeom prst="rect">
            <a:avLst/>
          </a:prstGeom>
          <a:noFill/>
        </p:spPr>
        <p:txBody>
          <a:bodyPr wrap="square" rtlCol="0">
            <a:spAutoFit/>
          </a:bodyPr>
          <a:lstStyle/>
          <a:p>
            <a:r>
              <a:rPr lang="it-IT" sz="2000" b="1" dirty="0" smtClean="0">
                <a:solidFill>
                  <a:srgbClr val="FF0000"/>
                </a:solidFill>
                <a:latin typeface="Arial Black" pitchFamily="34" charset="0"/>
              </a:rPr>
              <a:t>T   C   </a:t>
            </a:r>
          </a:p>
          <a:p>
            <a:r>
              <a:rPr lang="it-IT" sz="2000" b="1" dirty="0" smtClean="0">
                <a:solidFill>
                  <a:srgbClr val="FF0000"/>
                </a:solidFill>
                <a:latin typeface="Arial Black" pitchFamily="34" charset="0"/>
              </a:rPr>
              <a:t>U   A</a:t>
            </a:r>
          </a:p>
          <a:p>
            <a:r>
              <a:rPr lang="it-IT" sz="2000" b="1" dirty="0" smtClean="0">
                <a:solidFill>
                  <a:srgbClr val="FF0000"/>
                </a:solidFill>
                <a:latin typeface="Arial Black" pitchFamily="34" charset="0"/>
              </a:rPr>
              <a:t>B   M</a:t>
            </a:r>
          </a:p>
          <a:p>
            <a:r>
              <a:rPr lang="it-IT" sz="2000" b="1" dirty="0" smtClean="0">
                <a:solidFill>
                  <a:srgbClr val="FF0000"/>
                </a:solidFill>
                <a:latin typeface="Arial Black" pitchFamily="34" charset="0"/>
              </a:rPr>
              <a:t>O   E</a:t>
            </a:r>
          </a:p>
          <a:p>
            <a:r>
              <a:rPr lang="it-IT" sz="2000" b="1" dirty="0" smtClean="0">
                <a:solidFill>
                  <a:srgbClr val="FF0000"/>
                </a:solidFill>
                <a:latin typeface="Arial Black" pitchFamily="34" charset="0"/>
              </a:rPr>
              <a:t>      R</a:t>
            </a:r>
          </a:p>
          <a:p>
            <a:r>
              <a:rPr lang="it-IT" sz="2000" b="1" dirty="0" smtClean="0">
                <a:solidFill>
                  <a:srgbClr val="FF0000"/>
                </a:solidFill>
                <a:latin typeface="Arial Black" pitchFamily="34" charset="0"/>
              </a:rPr>
              <a:t>D    E</a:t>
            </a:r>
          </a:p>
          <a:p>
            <a:r>
              <a:rPr lang="it-IT" sz="2000" b="1" dirty="0" smtClean="0">
                <a:solidFill>
                  <a:srgbClr val="FF0000"/>
                </a:solidFill>
                <a:latin typeface="Arial Black" pitchFamily="34" charset="0"/>
              </a:rPr>
              <a:t>E    </a:t>
            </a:r>
          </a:p>
          <a:p>
            <a:r>
              <a:rPr lang="it-IT" sz="2000" b="1" dirty="0" smtClean="0">
                <a:solidFill>
                  <a:srgbClr val="FF0000"/>
                </a:solidFill>
                <a:latin typeface="Arial Black" pitchFamily="34" charset="0"/>
              </a:rPr>
              <a:t>L     A  </a:t>
            </a:r>
          </a:p>
          <a:p>
            <a:r>
              <a:rPr lang="it-IT" sz="2000" b="1" dirty="0" smtClean="0">
                <a:solidFill>
                  <a:srgbClr val="FF0000"/>
                </a:solidFill>
                <a:latin typeface="Arial Black" pitchFamily="34" charset="0"/>
              </a:rPr>
              <a:t>L     </a:t>
            </a:r>
          </a:p>
          <a:p>
            <a:r>
              <a:rPr lang="it-IT" sz="2000" b="1" dirty="0" smtClean="0">
                <a:solidFill>
                  <a:srgbClr val="FF0000"/>
                </a:solidFill>
                <a:latin typeface="Arial Black" pitchFamily="34" charset="0"/>
              </a:rPr>
              <a:t>E     G</a:t>
            </a:r>
          </a:p>
          <a:p>
            <a:r>
              <a:rPr lang="it-IT" sz="2000" b="1" dirty="0" smtClean="0">
                <a:solidFill>
                  <a:srgbClr val="FF0000"/>
                </a:solidFill>
                <a:latin typeface="Arial Black" pitchFamily="34" charset="0"/>
              </a:rPr>
              <a:t>       A</a:t>
            </a:r>
          </a:p>
          <a:p>
            <a:r>
              <a:rPr lang="it-IT" sz="2000" b="1" dirty="0" smtClean="0">
                <a:solidFill>
                  <a:srgbClr val="FF0000"/>
                </a:solidFill>
                <a:latin typeface="Arial Black" pitchFamily="34" charset="0"/>
              </a:rPr>
              <a:t>       S</a:t>
            </a:r>
          </a:p>
        </p:txBody>
      </p:sp>
      <p:pic>
        <p:nvPicPr>
          <p:cNvPr id="3074" name="Picture 2" descr="C:\Users\lucia\Desktop\CAMPO SACHSENHAUSEN\mosaic-non-profit-sachsenhause.jpg"/>
          <p:cNvPicPr>
            <a:picLocks noChangeAspect="1" noChangeArrowheads="1"/>
          </p:cNvPicPr>
          <p:nvPr/>
        </p:nvPicPr>
        <p:blipFill>
          <a:blip r:embed="rId4"/>
          <a:srcRect/>
          <a:stretch>
            <a:fillRect/>
          </a:stretch>
        </p:blipFill>
        <p:spPr bwMode="auto">
          <a:xfrm>
            <a:off x="6072198" y="0"/>
            <a:ext cx="2818693" cy="2428868"/>
          </a:xfrm>
          <a:prstGeom prst="rect">
            <a:avLst/>
          </a:prstGeom>
          <a:ln>
            <a:noFill/>
          </a:ln>
          <a:effectLst>
            <a:softEdge rad="112500"/>
          </a:effectLst>
        </p:spPr>
      </p:pic>
      <p:pic>
        <p:nvPicPr>
          <p:cNvPr id="1026" name="Picture 2" descr="C:\Users\lucia\Desktop\CAMPO SACHSENHAUSEN\IMG_0469.JPG"/>
          <p:cNvPicPr>
            <a:picLocks noChangeAspect="1" noChangeArrowheads="1"/>
          </p:cNvPicPr>
          <p:nvPr/>
        </p:nvPicPr>
        <p:blipFill>
          <a:blip r:embed="rId5"/>
          <a:srcRect/>
          <a:stretch>
            <a:fillRect/>
          </a:stretch>
        </p:blipFill>
        <p:spPr bwMode="auto">
          <a:xfrm>
            <a:off x="-1" y="0"/>
            <a:ext cx="2952739" cy="2214554"/>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8"/>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074"/>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500" fill="hold"/>
                                        <p:tgtEl>
                                          <p:spTgt spid="4099"/>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099"/>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099"/>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099"/>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26"/>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par>
                                <p:cTn id="35" presetID="50" presetClass="entr" presetSubtype="0" decel="10000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3"/>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grayscl/>
            <a:lum bright="-21000"/>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0" y="0"/>
            <a:ext cx="9144000" cy="2554545"/>
          </a:xfrm>
          <a:prstGeom prst="rect">
            <a:avLst/>
          </a:prstGeom>
        </p:spPr>
        <p:txBody>
          <a:bodyPr wrap="square">
            <a:spAutoFit/>
          </a:bodyPr>
          <a:lstStyle/>
          <a:p>
            <a:pPr algn="ctr"/>
            <a:r>
              <a:rPr lang="it-IT" sz="3200" b="1" dirty="0" smtClean="0"/>
              <a:t>I campi di concentramento della Germania nazista durante la seconda guerra mondiale erano dotati di un </a:t>
            </a:r>
            <a:r>
              <a:rPr lang="it-IT" sz="3200" b="1" dirty="0" smtClean="0">
                <a:solidFill>
                  <a:schemeClr val="bg1"/>
                </a:solidFill>
              </a:rPr>
              <a:t>REGOLAMENTO COMPORTAMENTALE</a:t>
            </a:r>
            <a:r>
              <a:rPr lang="it-IT" sz="3200" b="1" dirty="0" smtClean="0"/>
              <a:t> a cui i deportati dovevano rigorosamente attenersi.</a:t>
            </a:r>
            <a:endParaRPr lang="it-IT" sz="3200" b="1" dirty="0"/>
          </a:p>
        </p:txBody>
      </p:sp>
      <p:sp>
        <p:nvSpPr>
          <p:cNvPr id="3" name="Rettangolo 2"/>
          <p:cNvSpPr/>
          <p:nvPr/>
        </p:nvSpPr>
        <p:spPr>
          <a:xfrm>
            <a:off x="0" y="2428868"/>
            <a:ext cx="9144000" cy="4031873"/>
          </a:xfrm>
          <a:prstGeom prst="rect">
            <a:avLst/>
          </a:prstGeom>
        </p:spPr>
        <p:txBody>
          <a:bodyPr wrap="square">
            <a:spAutoFit/>
          </a:bodyPr>
          <a:lstStyle/>
          <a:p>
            <a:pPr algn="ctr"/>
            <a:r>
              <a:rPr lang="it-IT" sz="3200" b="1" dirty="0" smtClean="0"/>
              <a:t>Il documento regolava in diciassette punti il comportamento dei detenuti all'interno del lager e si concludeva con le seguenti parole: « Esiste una via che conduce alla libertà: i suoi punti fondamentali si chiamano: Obbedienza, assiduità al lavoro, onestà, ordine, pulizia, sobrietà, gusto della verità, spirito di sacrificio e amor di patria. &gt;&gt;.</a:t>
            </a:r>
            <a:endParaRPr lang="it-IT" sz="32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0" y="1428736"/>
          <a:ext cx="9144000" cy="1614390"/>
        </p:xfrm>
        <a:graphic>
          <a:graphicData uri="http://schemas.openxmlformats.org/drawingml/2006/table">
            <a:tbl>
              <a:tblPr/>
              <a:tblGrid>
                <a:gridCol w="428596"/>
                <a:gridCol w="1058204"/>
                <a:gridCol w="7657200"/>
              </a:tblGrid>
              <a:tr h="1614390">
                <a:tc>
                  <a:txBody>
                    <a:bodyPr/>
                    <a:lstStyle/>
                    <a:p>
                      <a:r>
                        <a:rPr lang="it-IT" sz="1600" dirty="0" smtClean="0">
                          <a:solidFill>
                            <a:srgbClr val="FF0000"/>
                          </a:solidFill>
                        </a:rPr>
                        <a:t>  I</a:t>
                      </a:r>
                      <a:endParaRPr lang="it-IT" sz="1600" dirty="0">
                        <a:solidFill>
                          <a:srgbClr val="FF0000"/>
                        </a:solidFill>
                      </a:endParaRP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a:solidFill>
                            <a:srgbClr val="FF0000"/>
                          </a:solidFill>
                        </a:rPr>
                        <a:t>Principi generali</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a:solidFill>
                            <a:srgbClr val="FF0000"/>
                          </a:solidFill>
                        </a:rPr>
                        <a:t>I detenuti dei campi di concentramento, senza considerazione di età, di origine e di rango, sono posti in condizione di subordinazione e sono obbligati a obbedire immediatamente e senza discutere agli ordini dei loro superiori, sia che si tratta di detenuti agli ordini degli agenti di inquadramento delle imprese SS (riconoscibili dal bracciale rosso), sia dei detenuti incaricati di mantenere l'ordine nel campo, riconoscibili dall'apposito bracciale.</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3" name="Tabella 2"/>
          <p:cNvGraphicFramePr>
            <a:graphicFrameLocks noGrp="1"/>
          </p:cNvGraphicFramePr>
          <p:nvPr/>
        </p:nvGraphicFramePr>
        <p:xfrm>
          <a:off x="0" y="4071942"/>
          <a:ext cx="9144032" cy="1368477"/>
        </p:xfrm>
        <a:graphic>
          <a:graphicData uri="http://schemas.openxmlformats.org/drawingml/2006/table">
            <a:tbl>
              <a:tblPr/>
              <a:tblGrid>
                <a:gridCol w="428596"/>
                <a:gridCol w="1071570"/>
                <a:gridCol w="7643866"/>
              </a:tblGrid>
              <a:tr h="1368477">
                <a:tc>
                  <a:txBody>
                    <a:bodyPr/>
                    <a:lstStyle/>
                    <a:p>
                      <a:r>
                        <a:rPr lang="it-IT" sz="1600" dirty="0" smtClean="0">
                          <a:solidFill>
                            <a:srgbClr val="FF0000"/>
                          </a:solidFill>
                        </a:rPr>
                        <a:t>      XI</a:t>
                      </a:r>
                      <a:endParaRPr lang="it-IT" sz="1600" dirty="0">
                        <a:solidFill>
                          <a:srgbClr val="FF0000"/>
                        </a:solidFill>
                      </a:endParaRP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a:solidFill>
                            <a:srgbClr val="FF0000"/>
                          </a:solidFill>
                        </a:rPr>
                        <a:t>Ricreazione</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a:solidFill>
                            <a:srgbClr val="FF0000"/>
                          </a:solidFill>
                        </a:rPr>
                        <a:t>Durante la ricreazione, i detenuti possono dedicarsi a loro piacimento, nelle sale di soggiorno delle loro baracche, alla lettura, alla corrispondenza o ai giochi di società. </a:t>
                      </a:r>
                      <a:endParaRPr lang="it-IT" sz="1600" dirty="0" smtClean="0">
                        <a:solidFill>
                          <a:srgbClr val="FF0000"/>
                        </a:solidFill>
                      </a:endParaRPr>
                    </a:p>
                    <a:p>
                      <a:r>
                        <a:rPr lang="it-IT" sz="1600" dirty="0" smtClean="0">
                          <a:solidFill>
                            <a:srgbClr val="FF0000"/>
                          </a:solidFill>
                        </a:rPr>
                        <a:t> I </a:t>
                      </a:r>
                      <a:r>
                        <a:rPr lang="it-IT" sz="1600" dirty="0">
                          <a:solidFill>
                            <a:srgbClr val="FF0000"/>
                          </a:solidFill>
                        </a:rPr>
                        <a:t>giochi d'azzardo e con poste in denaro di qualsiasi genere sono proibiti.</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4" name="Tabella 3"/>
          <p:cNvGraphicFramePr>
            <a:graphicFrameLocks noGrp="1"/>
          </p:cNvGraphicFramePr>
          <p:nvPr/>
        </p:nvGraphicFramePr>
        <p:xfrm>
          <a:off x="0" y="3000372"/>
          <a:ext cx="9144032" cy="1082725"/>
        </p:xfrm>
        <a:graphic>
          <a:graphicData uri="http://schemas.openxmlformats.org/drawingml/2006/table">
            <a:tbl>
              <a:tblPr/>
              <a:tblGrid>
                <a:gridCol w="428596"/>
                <a:gridCol w="1071570"/>
                <a:gridCol w="7643866"/>
              </a:tblGrid>
              <a:tr h="1082725">
                <a:tc>
                  <a:txBody>
                    <a:bodyPr/>
                    <a:lstStyle/>
                    <a:p>
                      <a:r>
                        <a:rPr lang="it-IT" sz="1600" dirty="0" smtClean="0">
                          <a:solidFill>
                            <a:srgbClr val="FF0000"/>
                          </a:solidFill>
                        </a:rPr>
                        <a:t>  V</a:t>
                      </a:r>
                      <a:endParaRPr lang="it-IT" sz="1600" dirty="0">
                        <a:solidFill>
                          <a:srgbClr val="FF0000"/>
                        </a:solidFill>
                      </a:endParaRP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smtClean="0">
                          <a:solidFill>
                            <a:srgbClr val="FF0000"/>
                          </a:solidFill>
                        </a:rPr>
                        <a:t>Comando </a:t>
                      </a:r>
                    </a:p>
                    <a:p>
                      <a:r>
                        <a:rPr lang="it-IT" sz="1600" dirty="0" smtClean="0">
                          <a:solidFill>
                            <a:srgbClr val="FF0000"/>
                          </a:solidFill>
                        </a:rPr>
                        <a:t>di </a:t>
                      </a:r>
                      <a:r>
                        <a:rPr lang="it-IT" sz="1600" dirty="0">
                          <a:solidFill>
                            <a:srgbClr val="FF0000"/>
                          </a:solidFill>
                        </a:rPr>
                        <a:t>lavoro</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a:solidFill>
                            <a:srgbClr val="FF0000"/>
                          </a:solidFill>
                        </a:rPr>
                        <a:t>Ogni detenuto è assegnato a un </a:t>
                      </a:r>
                      <a:r>
                        <a:rPr lang="it-IT" sz="1600" dirty="0" smtClean="0">
                          <a:solidFill>
                            <a:srgbClr val="FF0000"/>
                          </a:solidFill>
                        </a:rPr>
                        <a:t>comando </a:t>
                      </a:r>
                      <a:r>
                        <a:rPr lang="it-IT" sz="1600" dirty="0">
                          <a:solidFill>
                            <a:srgbClr val="FF0000"/>
                          </a:solidFill>
                        </a:rPr>
                        <a:t>di lavoro. È proibito cambiare </a:t>
                      </a:r>
                      <a:r>
                        <a:rPr lang="it-IT" sz="1600" dirty="0" smtClean="0">
                          <a:solidFill>
                            <a:srgbClr val="FF0000"/>
                          </a:solidFill>
                        </a:rPr>
                        <a:t>comando </a:t>
                      </a:r>
                      <a:r>
                        <a:rPr lang="it-IT" sz="1600" dirty="0">
                          <a:solidFill>
                            <a:srgbClr val="FF0000"/>
                          </a:solidFill>
                        </a:rPr>
                        <a:t>di propria iniziativa. [...] Chi, senza ordine, abbandona il suo posto, sarà accusato d'evasione e severamente punito. [...] È severamente vietato entrare in contatto con civili.</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5" name="Tabella 4"/>
          <p:cNvGraphicFramePr>
            <a:graphicFrameLocks noGrp="1"/>
          </p:cNvGraphicFramePr>
          <p:nvPr/>
        </p:nvGraphicFramePr>
        <p:xfrm>
          <a:off x="-31" y="5429264"/>
          <a:ext cx="9144032" cy="1428736"/>
        </p:xfrm>
        <a:graphic>
          <a:graphicData uri="http://schemas.openxmlformats.org/drawingml/2006/table">
            <a:tbl>
              <a:tblPr/>
              <a:tblGrid>
                <a:gridCol w="428596"/>
                <a:gridCol w="1071601"/>
                <a:gridCol w="7643835"/>
              </a:tblGrid>
              <a:tr h="1428736">
                <a:tc>
                  <a:txBody>
                    <a:bodyPr/>
                    <a:lstStyle/>
                    <a:p>
                      <a:r>
                        <a:rPr lang="it-IT" sz="1600" dirty="0" smtClean="0">
                          <a:solidFill>
                            <a:srgbClr val="FF0000"/>
                          </a:solidFill>
                        </a:rPr>
                        <a:t>  XIII</a:t>
                      </a:r>
                      <a:endParaRPr lang="it-IT" sz="1600" dirty="0">
                        <a:solidFill>
                          <a:srgbClr val="FF0000"/>
                        </a:solidFill>
                      </a:endParaRP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smtClean="0">
                          <a:solidFill>
                            <a:srgbClr val="FF0000"/>
                          </a:solidFill>
                        </a:rPr>
                        <a:t>Dichiarazi-one </a:t>
                      </a:r>
                      <a:r>
                        <a:rPr lang="it-IT" sz="1600" dirty="0">
                          <a:solidFill>
                            <a:srgbClr val="FF0000"/>
                          </a:solidFill>
                        </a:rPr>
                        <a:t>di malattia e bagni</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dirty="0">
                          <a:solidFill>
                            <a:srgbClr val="FF0000"/>
                          </a:solidFill>
                        </a:rPr>
                        <a:t>I detenuti ammalati si devono presentare al </a:t>
                      </a:r>
                      <a:r>
                        <a:rPr lang="it-IT" sz="1600" dirty="0" err="1">
                          <a:solidFill>
                            <a:srgbClr val="FF0000"/>
                          </a:solidFill>
                        </a:rPr>
                        <a:t>Blockführer</a:t>
                      </a:r>
                      <a:r>
                        <a:rPr lang="it-IT" sz="1600" dirty="0">
                          <a:solidFill>
                            <a:srgbClr val="FF0000"/>
                          </a:solidFill>
                        </a:rPr>
                        <a:t>. Il detenuto che si sottrae con premeditazione o intenzionalmente e con leggerezza al trattamento medico sarà punito, come pure colui che simula una malattia. [...] Ogni detenuto è obbligato a prendere parte ai bagni. Andata e ritorno in riga serrati per cinque.</a:t>
                      </a:r>
                    </a:p>
                  </a:txBody>
                  <a:tcPr marL="3709" marR="3709" marT="3709" marB="370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6" name="Rettangolo 5"/>
          <p:cNvSpPr/>
          <p:nvPr/>
        </p:nvSpPr>
        <p:spPr>
          <a:xfrm>
            <a:off x="0" y="0"/>
            <a:ext cx="9144000" cy="1569660"/>
          </a:xfrm>
          <a:prstGeom prst="rect">
            <a:avLst/>
          </a:prstGeom>
          <a:noFill/>
        </p:spPr>
        <p:txBody>
          <a:bodyPr wrap="square" lIns="91440" tIns="45720" rIns="91440" bIns="45720">
            <a:spAutoFit/>
          </a:bodyPr>
          <a:lstStyle/>
          <a:p>
            <a:pPr algn="ctr"/>
            <a:r>
              <a:rPr lang="it-IT"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ALCUNE </a:t>
            </a:r>
            <a:r>
              <a:rPr lang="it-IT"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LEGGI</a:t>
            </a:r>
            <a:r>
              <a:rPr lang="it-IT"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DEL </a:t>
            </a:r>
          </a:p>
          <a:p>
            <a:pPr algn="ctr"/>
            <a:r>
              <a:rPr lang="it-IT"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REGOLAMENTO</a:t>
            </a:r>
            <a:endParaRPr lang="it-IT"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000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0" y="500042"/>
            <a:ext cx="9144000" cy="6247864"/>
          </a:xfrm>
          <a:prstGeom prst="rect">
            <a:avLst/>
          </a:prstGeom>
        </p:spPr>
        <p:txBody>
          <a:bodyPr wrap="square">
            <a:spAutoFit/>
          </a:bodyPr>
          <a:lstStyle/>
          <a:p>
            <a:pPr algn="ctr"/>
            <a:r>
              <a:rPr lang="it-IT" sz="2800" b="1" dirty="0" smtClean="0">
                <a:solidFill>
                  <a:srgbClr val="FF0000"/>
                </a:solidFill>
                <a:latin typeface="+mj-lt"/>
              </a:rPr>
              <a:t>Il campo fu liberato il </a:t>
            </a:r>
            <a:r>
              <a:rPr lang="it-IT" sz="2800" b="1" dirty="0" smtClean="0">
                <a:solidFill>
                  <a:schemeClr val="bg2"/>
                </a:solidFill>
                <a:latin typeface="+mj-lt"/>
              </a:rPr>
              <a:t>22 aprile del 1945 </a:t>
            </a:r>
            <a:r>
              <a:rPr lang="it-IT" sz="2800" b="1" dirty="0" smtClean="0">
                <a:solidFill>
                  <a:srgbClr val="FF0000"/>
                </a:solidFill>
                <a:latin typeface="+mj-lt"/>
              </a:rPr>
              <a:t>dall'Armata Rossa, che vi trovò </a:t>
            </a:r>
            <a:r>
              <a:rPr lang="it-IT" sz="2800" b="1" dirty="0" smtClean="0">
                <a:solidFill>
                  <a:srgbClr val="FFFF00"/>
                </a:solidFill>
                <a:latin typeface="Berlin Sans FB Demi" pitchFamily="34" charset="0"/>
              </a:rPr>
              <a:t>3.000 persone </a:t>
            </a:r>
            <a:r>
              <a:rPr lang="it-IT" sz="2800" b="1" dirty="0" smtClean="0">
                <a:solidFill>
                  <a:srgbClr val="FF0000"/>
                </a:solidFill>
                <a:latin typeface="+mj-lt"/>
              </a:rPr>
              <a:t>ormai </a:t>
            </a:r>
            <a:r>
              <a:rPr lang="it-IT" sz="2800" b="1" dirty="0" smtClean="0">
                <a:solidFill>
                  <a:schemeClr val="accent6">
                    <a:lumMod val="50000"/>
                  </a:schemeClr>
                </a:solidFill>
                <a:latin typeface="Broadway" pitchFamily="82" charset="0"/>
              </a:rPr>
              <a:t>in fin di vita</a:t>
            </a:r>
            <a:r>
              <a:rPr lang="it-IT" sz="2800" b="1" dirty="0" smtClean="0">
                <a:solidFill>
                  <a:srgbClr val="FF0000"/>
                </a:solidFill>
                <a:latin typeface="+mj-lt"/>
              </a:rPr>
              <a:t>, dato che la maggior parte degli internati erano stati trasferiti dalle </a:t>
            </a:r>
            <a:r>
              <a:rPr lang="it-IT" sz="2800" b="1" dirty="0" smtClean="0">
                <a:solidFill>
                  <a:srgbClr val="CC00CC"/>
                </a:solidFill>
                <a:latin typeface="+mj-lt"/>
              </a:rPr>
              <a:t>SS</a:t>
            </a:r>
            <a:r>
              <a:rPr lang="it-IT" sz="2800" b="1" dirty="0" smtClean="0">
                <a:solidFill>
                  <a:srgbClr val="FF0000"/>
                </a:solidFill>
                <a:latin typeface="+mj-lt"/>
              </a:rPr>
              <a:t> con le famigerate marce della morte. </a:t>
            </a:r>
          </a:p>
          <a:p>
            <a:pPr algn="ctr"/>
            <a:endParaRPr lang="it-IT" sz="2800" b="1" dirty="0" smtClean="0">
              <a:solidFill>
                <a:srgbClr val="FF0000"/>
              </a:solidFill>
            </a:endParaRPr>
          </a:p>
          <a:p>
            <a:pPr algn="ctr"/>
            <a:endParaRPr lang="it-IT" sz="2800" b="1" dirty="0" smtClean="0">
              <a:solidFill>
                <a:srgbClr val="FF0000"/>
              </a:solidFill>
            </a:endParaRPr>
          </a:p>
          <a:p>
            <a:pPr algn="ctr"/>
            <a:endParaRPr lang="it-IT" sz="2800" b="1" dirty="0" smtClean="0">
              <a:solidFill>
                <a:srgbClr val="FF0000"/>
              </a:solidFill>
            </a:endParaRPr>
          </a:p>
          <a:p>
            <a:pPr algn="ctr"/>
            <a:r>
              <a:rPr lang="it-IT" sz="2800" b="1" dirty="0" smtClean="0">
                <a:solidFill>
                  <a:srgbClr val="FF0000"/>
                </a:solidFill>
              </a:rPr>
              <a:t>Al termine della guerra, il campo fu destinato ad accogliere circa </a:t>
            </a:r>
            <a:r>
              <a:rPr lang="it-IT" sz="2800" b="1" dirty="0" smtClean="0">
                <a:solidFill>
                  <a:srgbClr val="069009"/>
                </a:solidFill>
              </a:rPr>
              <a:t>60.000 prigionieri </a:t>
            </a:r>
            <a:r>
              <a:rPr lang="it-IT" sz="2800" b="1" dirty="0" smtClean="0">
                <a:solidFill>
                  <a:srgbClr val="FF0000"/>
                </a:solidFill>
              </a:rPr>
              <a:t>di guerra tedeschi, di cui </a:t>
            </a:r>
            <a:r>
              <a:rPr lang="it-IT" sz="2800" b="1" dirty="0" smtClean="0">
                <a:solidFill>
                  <a:srgbClr val="CC00CC"/>
                </a:solidFill>
              </a:rPr>
              <a:t>12.000</a:t>
            </a:r>
            <a:r>
              <a:rPr lang="it-IT" sz="2800" b="1" dirty="0" smtClean="0">
                <a:solidFill>
                  <a:srgbClr val="FF0000"/>
                </a:solidFill>
              </a:rPr>
              <a:t> vi morirono per malnutrizione, malattie, esaurimento fisico e psichico prima che il campo venisse definitivamente </a:t>
            </a:r>
            <a:r>
              <a:rPr lang="it-IT" sz="2800" b="1" dirty="0" smtClean="0">
                <a:solidFill>
                  <a:srgbClr val="082992"/>
                </a:solidFill>
              </a:rPr>
              <a:t>chiuso nel 1950.</a:t>
            </a:r>
          </a:p>
          <a:p>
            <a:r>
              <a:rPr lang="it-IT" dirty="0" smtClean="0">
                <a:solidFill>
                  <a:srgbClr val="082992"/>
                </a:solidFill>
              </a:rPr>
              <a:t/>
            </a:r>
            <a:br>
              <a:rPr lang="it-IT" dirty="0" smtClean="0">
                <a:solidFill>
                  <a:srgbClr val="082992"/>
                </a:solidFill>
              </a:rPr>
            </a:br>
            <a:endParaRPr lang="it-IT" dirty="0">
              <a:solidFill>
                <a:srgbClr val="082992"/>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ttangolo 1"/>
          <p:cNvSpPr/>
          <p:nvPr/>
        </p:nvSpPr>
        <p:spPr>
          <a:xfrm>
            <a:off x="0" y="714356"/>
            <a:ext cx="9144000" cy="5509200"/>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3200" b="1" dirty="0" smtClean="0">
                <a:ln w="11430"/>
                <a:solidFill>
                  <a:srgbClr val="FF0066"/>
                </a:solidFill>
                <a:effectLst>
                  <a:outerShdw blurRad="50800" dist="38100" dir="10800000" algn="r" rotWithShape="0">
                    <a:prstClr val="black">
                      <a:alpha val="40000"/>
                    </a:prstClr>
                  </a:outerShdw>
                </a:effectLst>
              </a:rPr>
              <a:t>Dopo la liberazione, nell'estate del 1945 nel campo fu improvvisato </a:t>
            </a:r>
            <a:r>
              <a:rPr lang="it-IT" sz="3200" b="1" spc="50" dirty="0" smtClean="0">
                <a:ln w="12700" cmpd="sng">
                  <a:solidFill>
                    <a:schemeClr val="accent6">
                      <a:satMod val="120000"/>
                      <a:shade val="80000"/>
                    </a:schemeClr>
                  </a:solidFill>
                  <a:prstDash val="solid"/>
                </a:ln>
                <a:solidFill>
                  <a:srgbClr val="FF0066"/>
                </a:solidFill>
                <a:effectLst/>
              </a:rPr>
              <a:t>un ospedale </a:t>
            </a:r>
            <a:r>
              <a:rPr lang="it-IT" sz="3200" b="1" dirty="0" smtClean="0">
                <a:ln w="11430"/>
                <a:solidFill>
                  <a:srgbClr val="FF0066"/>
                </a:solidFill>
                <a:effectLst>
                  <a:outerShdw blurRad="50800" dist="38100" dir="10800000" algn="r" rotWithShape="0">
                    <a:prstClr val="black">
                      <a:alpha val="40000"/>
                    </a:prstClr>
                  </a:outerShdw>
                </a:effectLst>
              </a:rPr>
              <a:t>da campo per gli ex-prigionieri e altri invalidi di guerra, che a causa del loro stato di salute non erano in grado di fare </a:t>
            </a:r>
            <a:r>
              <a:rPr lang="it-IT" sz="3200" b="1" dirty="0" smtClean="0">
                <a:ln w="1905"/>
                <a:solidFill>
                  <a:srgbClr val="FF0066"/>
                </a:solidFill>
                <a:effectLst>
                  <a:innerShdw blurRad="69850" dist="43180" dir="5400000">
                    <a:srgbClr val="000000">
                      <a:alpha val="65000"/>
                    </a:srgbClr>
                  </a:innerShdw>
                </a:effectLst>
              </a:rPr>
              <a:t>ritorno</a:t>
            </a:r>
            <a:r>
              <a:rPr lang="it-IT" sz="3200" b="1" dirty="0" smtClean="0">
                <a:ln w="11430"/>
                <a:solidFill>
                  <a:srgbClr val="FF0066"/>
                </a:solidFill>
                <a:effectLst>
                  <a:outerShdw blurRad="50800" dist="38100" dir="10800000" algn="r" rotWithShape="0">
                    <a:prstClr val="black">
                      <a:alpha val="40000"/>
                    </a:prstClr>
                  </a:outerShdw>
                </a:effectLst>
              </a:rPr>
              <a:t> in patria. Con la </a:t>
            </a:r>
            <a:r>
              <a:rPr lang="it-IT" sz="3200" b="1" dirty="0" smtClean="0">
                <a:ln w="10541" cmpd="sng">
                  <a:solidFill>
                    <a:srgbClr val="7D7D7D">
                      <a:tint val="100000"/>
                      <a:shade val="100000"/>
                      <a:satMod val="110000"/>
                    </a:srgbClr>
                  </a:solidFill>
                  <a:prstDash val="solid"/>
                </a:ln>
                <a:solidFill>
                  <a:srgbClr val="FF0066"/>
                </a:solidFill>
                <a:effectLst/>
              </a:rPr>
              <a:t>fine</a:t>
            </a:r>
            <a:r>
              <a:rPr lang="it-IT" sz="3200" b="1" dirty="0" smtClean="0">
                <a:ln w="11430"/>
                <a:solidFill>
                  <a:srgbClr val="FF0066"/>
                </a:solidFill>
                <a:effectLst>
                  <a:outerShdw blurRad="50800" dist="38100" dir="10800000" algn="r" rotWithShape="0">
                    <a:prstClr val="black">
                      <a:alpha val="40000"/>
                    </a:prstClr>
                  </a:outerShdw>
                </a:effectLst>
              </a:rPr>
              <a:t> della Seconda guerra mondiale, il campo fu usato dall'amministrazione militare sovietica </a:t>
            </a:r>
            <a:r>
              <a:rPr lang="it-IT" sz="3200" b="1" dirty="0" smtClean="0">
                <a:ln w="19050">
                  <a:solidFill>
                    <a:schemeClr val="tx2">
                      <a:tint val="1000"/>
                    </a:schemeClr>
                  </a:solidFill>
                  <a:prstDash val="solid"/>
                </a:ln>
                <a:solidFill>
                  <a:srgbClr val="FF0066"/>
                </a:solidFill>
                <a:effectLst>
                  <a:outerShdw blurRad="50000" dist="50800" dir="7500000" algn="tl">
                    <a:srgbClr val="000000">
                      <a:shade val="5000"/>
                      <a:alpha val="35000"/>
                    </a:srgbClr>
                  </a:outerShdw>
                </a:effectLst>
              </a:rPr>
              <a:t>(SMAD) </a:t>
            </a:r>
            <a:r>
              <a:rPr lang="it-IT" sz="3200" b="1" dirty="0" smtClean="0">
                <a:ln w="11430"/>
                <a:solidFill>
                  <a:srgbClr val="FF0066"/>
                </a:solidFill>
                <a:effectLst>
                  <a:outerShdw blurRad="50800" dist="38100" dir="10800000" algn="r" rotWithShape="0">
                    <a:prstClr val="black">
                      <a:alpha val="40000"/>
                    </a:prstClr>
                  </a:outerShdw>
                </a:effectLst>
              </a:rPr>
              <a:t>come </a:t>
            </a:r>
            <a:r>
              <a:rPr lang="it-IT"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rPr>
              <a:t>lager</a:t>
            </a:r>
            <a:r>
              <a:rPr lang="it-IT" sz="3200" b="1" dirty="0" smtClean="0">
                <a:ln w="11430"/>
                <a:solidFill>
                  <a:srgbClr val="FF0066"/>
                </a:solidFill>
                <a:effectLst>
                  <a:outerShdw blurRad="50800" dist="38100" dir="10800000" algn="r" rotWithShape="0">
                    <a:prstClr val="black">
                      <a:alpha val="40000"/>
                    </a:prstClr>
                  </a:outerShdw>
                </a:effectLst>
              </a:rPr>
              <a:t> di internamento </a:t>
            </a:r>
            <a:r>
              <a:rPr lang="it-IT" sz="3200" b="1" dirty="0" smtClean="0">
                <a:ln w="12700">
                  <a:solidFill>
                    <a:schemeClr val="tx2">
                      <a:satMod val="155000"/>
                    </a:schemeClr>
                  </a:solidFill>
                  <a:prstDash val="solid"/>
                </a:ln>
                <a:solidFill>
                  <a:srgbClr val="FF0066"/>
                </a:solidFill>
                <a:effectLst>
                  <a:outerShdw blurRad="41275" dist="20320" dir="1800000" algn="tl" rotWithShape="0">
                    <a:srgbClr val="000000">
                      <a:alpha val="40000"/>
                    </a:srgbClr>
                  </a:outerShdw>
                </a:effectLst>
              </a:rPr>
              <a:t>fino al 1950 </a:t>
            </a:r>
            <a:r>
              <a:rPr lang="it-IT" sz="3200" b="1" dirty="0" smtClean="0">
                <a:ln w="11430"/>
                <a:solidFill>
                  <a:srgbClr val="FF0066"/>
                </a:solidFill>
                <a:effectLst>
                  <a:outerShdw blurRad="50800" dist="38100" dir="10800000" algn="r" rotWithShape="0">
                    <a:prstClr val="black">
                      <a:alpha val="40000"/>
                    </a:prstClr>
                  </a:outerShdw>
                </a:effectLst>
              </a:rPr>
              <a:t>(Lager Speciale).La polizia della Repubblica Democratica Tedesca utilizzò la struttura a partire dal </a:t>
            </a:r>
            <a:r>
              <a:rPr lang="it-IT" sz="3200" dirty="0" smtClean="0">
                <a:ln w="10160">
                  <a:solidFill>
                    <a:schemeClr val="accent1"/>
                  </a:solidFill>
                  <a:prstDash val="solid"/>
                </a:ln>
                <a:solidFill>
                  <a:srgbClr val="FF0066"/>
                </a:solidFill>
                <a:effectLst>
                  <a:outerShdw blurRad="38100" dist="32000" dir="5400000" algn="tl">
                    <a:srgbClr val="000000">
                      <a:alpha val="30000"/>
                    </a:srgbClr>
                  </a:outerShdw>
                </a:effectLst>
              </a:rPr>
              <a:t>1950 come caserma.</a:t>
            </a:r>
            <a:endParaRPr lang="it-IT" sz="3200" b="1" dirty="0">
              <a:ln w="11430"/>
              <a:solidFill>
                <a:srgbClr val="FF0066"/>
              </a:solidFill>
              <a:effectLst>
                <a:outerShdw blurRad="38100" dist="32000" dir="5400000" algn="tl">
                  <a:srgbClr val="000000">
                    <a:alpha val="30000"/>
                  </a:srgbClr>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ttangolo 1"/>
          <p:cNvSpPr/>
          <p:nvPr/>
        </p:nvSpPr>
        <p:spPr>
          <a:xfrm>
            <a:off x="0" y="571480"/>
            <a:ext cx="9144000" cy="4616648"/>
          </a:xfrm>
          <a:prstGeom prst="rect">
            <a:avLst/>
          </a:prstGeom>
          <a:noFill/>
        </p:spPr>
        <p:txBody>
          <a:bodyPr wrap="square" lIns="91440" tIns="45720" rIns="91440" bIns="45720">
            <a:spAutoFit/>
          </a:bodyPr>
          <a:lstStyle/>
          <a:p>
            <a:pPr algn="ctr"/>
            <a:r>
              <a:rPr lang="it-IT" sz="6000" b="1" cap="none" spc="0" dirty="0" smtClean="0">
                <a:ln w="17780" cmpd="sng">
                  <a:solidFill>
                    <a:srgbClr val="FFFFFF"/>
                  </a:solidFill>
                  <a:prstDash val="solid"/>
                  <a:miter lim="800000"/>
                </a:ln>
                <a:solidFill>
                  <a:schemeClr val="accent1"/>
                </a:solidFill>
                <a:effectLst>
                  <a:outerShdw blurRad="50800" algn="tl" rotWithShape="0">
                    <a:srgbClr val="000000"/>
                  </a:outerShdw>
                </a:effectLst>
              </a:rPr>
              <a:t>LA TESTIMONIANZA </a:t>
            </a:r>
            <a:r>
              <a:rPr lang="it-IT" sz="6000" b="1" cap="none" spc="0" dirty="0" err="1" smtClean="0">
                <a:ln w="17780" cmpd="sng">
                  <a:solidFill>
                    <a:srgbClr val="FFFFFF"/>
                  </a:solidFill>
                  <a:prstDash val="solid"/>
                  <a:miter lim="800000"/>
                </a:ln>
                <a:solidFill>
                  <a:schemeClr val="accent1"/>
                </a:solidFill>
                <a:effectLst>
                  <a:outerShdw blurRad="50800" algn="tl" rotWithShape="0">
                    <a:srgbClr val="000000"/>
                  </a:outerShdw>
                </a:effectLst>
              </a:rPr>
              <a:t>DI</a:t>
            </a:r>
            <a:r>
              <a:rPr lang="it-IT" sz="6000" b="1" cap="none" spc="0" dirty="0" smtClean="0">
                <a:ln w="17780" cmpd="sng">
                  <a:solidFill>
                    <a:srgbClr val="FFFFFF"/>
                  </a:solidFill>
                  <a:prstDash val="solid"/>
                  <a:miter lim="800000"/>
                </a:ln>
                <a:solidFill>
                  <a:schemeClr val="accent1"/>
                </a:solidFill>
                <a:effectLst>
                  <a:outerShdw blurRad="50800" algn="tl" rotWithShape="0">
                    <a:srgbClr val="000000"/>
                  </a:outerShdw>
                </a:effectLst>
              </a:rPr>
              <a:t> </a:t>
            </a:r>
          </a:p>
          <a:p>
            <a:pPr algn="ctr"/>
            <a:r>
              <a:rPr lang="it-IT" sz="6000" b="1" dirty="0" smtClean="0">
                <a:ln w="17780" cmpd="sng">
                  <a:solidFill>
                    <a:srgbClr val="FFFFFF"/>
                  </a:solidFill>
                  <a:prstDash val="solid"/>
                  <a:miter lim="800000"/>
                </a:ln>
                <a:solidFill>
                  <a:schemeClr val="accent1"/>
                </a:solidFill>
                <a:effectLst>
                  <a:outerShdw blurRad="50800" algn="tl" rotWithShape="0">
                    <a:srgbClr val="000000"/>
                  </a:outerShdw>
                </a:effectLst>
              </a:rPr>
              <a:t>UN EBREO SOPRAVISSUTO </a:t>
            </a:r>
            <a:endParaRPr lang="it-IT" sz="6000" b="1" cap="none" spc="0" dirty="0" smtClean="0">
              <a:ln w="17780" cmpd="sng">
                <a:solidFill>
                  <a:srgbClr val="FFFFFF"/>
                </a:solidFill>
                <a:prstDash val="solid"/>
                <a:miter lim="800000"/>
              </a:ln>
              <a:solidFill>
                <a:schemeClr val="accent1"/>
              </a:solidFill>
              <a:effectLst>
                <a:outerShdw blurRad="50800" algn="tl" rotWithShape="0">
                  <a:srgbClr val="000000"/>
                </a:outerShdw>
              </a:effectLst>
            </a:endParaRPr>
          </a:p>
          <a:p>
            <a:pPr algn="ct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ttangolo 2"/>
          <p:cNvSpPr/>
          <p:nvPr/>
        </p:nvSpPr>
        <p:spPr>
          <a:xfrm>
            <a:off x="0" y="4714884"/>
            <a:ext cx="9144000" cy="1446550"/>
          </a:xfrm>
          <a:prstGeom prst="rect">
            <a:avLst/>
          </a:prstGeom>
          <a:noFill/>
        </p:spPr>
        <p:txBody>
          <a:bodyPr wrap="square" lIns="91440" tIns="45720" rIns="91440" bIns="45720">
            <a:spAutoFit/>
          </a:bodyPr>
          <a:lstStyle/>
          <a:p>
            <a:pPr algn="ctr"/>
            <a:r>
              <a:rPr lang="it-IT"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MAX LIEBSTER</a:t>
            </a:r>
            <a:endParaRPr lang="it-IT"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
                                        </p:tgtEl>
                                        <p:attrNameLst>
                                          <p:attrName>style.color</p:attrName>
                                        </p:attrNameLst>
                                      </p:cBhvr>
                                      <p:to>
                                        <p:clrVal>
                                          <a:schemeClr val="folHlink"/>
                                        </p:clrVal>
                                      </p:to>
                                    </p:set>
                                    <p:set>
                                      <p:cBhvr>
                                        <p:cTn id="7" dur="500" autoRev="1" fill="hold"/>
                                        <p:tgtEl>
                                          <p:spTgt spid="2"/>
                                        </p:tgtEl>
                                        <p:attrNameLst>
                                          <p:attrName>fillcolor</p:attrName>
                                        </p:attrNameLst>
                                      </p:cBhvr>
                                      <p:to>
                                        <p:clrVal>
                                          <a:schemeClr val="folHlink"/>
                                        </p:clrVal>
                                      </p:to>
                                    </p:set>
                                    <p:set>
                                      <p:cBhvr>
                                        <p:cTn id="8" dur="500" autoRev="1" fill="hold"/>
                                        <p:tgtEl>
                                          <p:spTgt spid="2"/>
                                        </p:tgtEl>
                                        <p:attrNameLst>
                                          <p:attrName>fill.type</p:attrName>
                                        </p:attrNameLst>
                                      </p:cBhvr>
                                      <p:to>
                                        <p:strVal val="solid"/>
                                      </p:to>
                                    </p:set>
                                  </p:childTnLst>
                                </p:cTn>
                              </p:par>
                              <p:par>
                                <p:cTn id="9" presetID="34" presetClass="emph" presetSubtype="0" fill="hold" grpId="0"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gtEl>
                                        <p:attrNameLst>
                                          <p:attrName>ppt_x</p:attrName>
                                          <p:attrName>ppt_y</p:attrName>
                                        </p:attrNameLst>
                                      </p:cBhvr>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grayscl/>
            <a:lum bright="-9000"/>
          </a:blip>
          <a:tile tx="0" ty="0" sx="100000" sy="100000" flip="none" algn="tl"/>
        </a:blipFill>
        <a:effectLst/>
      </p:bgPr>
    </p:bg>
    <p:spTree>
      <p:nvGrpSpPr>
        <p:cNvPr id="1" name=""/>
        <p:cNvGrpSpPr/>
        <p:nvPr/>
      </p:nvGrpSpPr>
      <p:grpSpPr>
        <a:xfrm>
          <a:off x="0" y="0"/>
          <a:ext cx="0" cy="0"/>
          <a:chOff x="0" y="0"/>
          <a:chExt cx="0" cy="0"/>
        </a:xfrm>
      </p:grpSpPr>
      <p:pic>
        <p:nvPicPr>
          <p:cNvPr id="4" name="Picture 2" descr="C:\Users\lucia\Desktop\CAMPO SACHSENHAUSEN\max-liebster2.jpg"/>
          <p:cNvPicPr>
            <a:picLocks noChangeAspect="1" noChangeArrowheads="1"/>
          </p:cNvPicPr>
          <p:nvPr/>
        </p:nvPicPr>
        <p:blipFill>
          <a:blip r:embed="rId3"/>
          <a:srcRect/>
          <a:stretch>
            <a:fillRect/>
          </a:stretch>
        </p:blipFill>
        <p:spPr bwMode="auto">
          <a:xfrm flipH="1">
            <a:off x="5072067" y="3000372"/>
            <a:ext cx="4071933" cy="3214686"/>
          </a:xfrm>
          <a:prstGeom prst="rect">
            <a:avLst/>
          </a:prstGeom>
          <a:noFill/>
        </p:spPr>
      </p:pic>
      <p:sp>
        <p:nvSpPr>
          <p:cNvPr id="5" name="Fumetto 2 4"/>
          <p:cNvSpPr/>
          <p:nvPr/>
        </p:nvSpPr>
        <p:spPr>
          <a:xfrm>
            <a:off x="0" y="857232"/>
            <a:ext cx="6358014" cy="5143536"/>
          </a:xfrm>
          <a:prstGeom prst="wedgeRoundRectCallout">
            <a:avLst>
              <a:gd name="adj1" fmla="val 54779"/>
              <a:gd name="adj2" fmla="val 35342"/>
              <a:gd name="adj3" fmla="val 16667"/>
            </a:avLst>
          </a:prstGeom>
        </p:spPr>
        <p:style>
          <a:lnRef idx="1">
            <a:schemeClr val="dk1"/>
          </a:lnRef>
          <a:fillRef idx="3">
            <a:schemeClr val="dk1"/>
          </a:fillRef>
          <a:effectRef idx="2">
            <a:schemeClr val="dk1"/>
          </a:effectRef>
          <a:fontRef idx="minor">
            <a:schemeClr val="lt1"/>
          </a:fontRef>
        </p:style>
        <p:txBody>
          <a:bodyPr rtlCol="0" anchor="ctr"/>
          <a:lstStyle/>
          <a:p>
            <a:pPr algn="ctr"/>
            <a:r>
              <a:rPr lang="it-IT" sz="2000" dirty="0" smtClean="0"/>
              <a:t>    La nostra era una delle dieci famiglie ebree che appartenevano alla sinagoga della nostra città.</a:t>
            </a:r>
            <a:br>
              <a:rPr lang="it-IT" sz="2000" dirty="0" smtClean="0"/>
            </a:br>
            <a:r>
              <a:rPr lang="it-IT" sz="2000" dirty="0" smtClean="0"/>
              <a:t>    Mi trasferii nella cittadina di </a:t>
            </a:r>
            <a:r>
              <a:rPr lang="it-IT" sz="2000" dirty="0" err="1" smtClean="0"/>
              <a:t>Viernheim</a:t>
            </a:r>
            <a:r>
              <a:rPr lang="it-IT" sz="2000" dirty="0" smtClean="0"/>
              <a:t>, vicino </a:t>
            </a:r>
            <a:r>
              <a:rPr lang="it-IT" sz="2000" dirty="0" err="1" smtClean="0"/>
              <a:t>Mannheim</a:t>
            </a:r>
            <a:r>
              <a:rPr lang="it-IT" sz="2000" dirty="0" smtClean="0"/>
              <a:t>, per lavorare nel negozio di abbigliamento di un nostro parente. Spesso c'erano manifestazioni violente di nazionalsocialisti e di comunisti. Quando Hitler andò al potere, cominciai a vedere cartelli all'entrata dei parchi e dei cinema che dicevano "Vietato l'ingresso ai cani e agli ebrei". Poi ci fu l'esplosione di odio della </a:t>
            </a:r>
            <a:r>
              <a:rPr lang="it-IT" sz="2000" dirty="0" err="1" smtClean="0"/>
              <a:t>Kristallnacht</a:t>
            </a:r>
            <a:r>
              <a:rPr lang="it-IT" sz="2000" dirty="0" smtClean="0"/>
              <a:t> (Notte dei Cristalli). Le sinagoghe furono incendiate. Case e negozi furono oggetto di atti di vandalismo. Il negozio di abbigliamento dove lavoravo fu saccheggiato e distrutto. Mi trasferii a </a:t>
            </a:r>
            <a:r>
              <a:rPr lang="it-IT" sz="2000" dirty="0" err="1" smtClean="0"/>
              <a:t>Pforzheim</a:t>
            </a:r>
            <a:r>
              <a:rPr lang="it-IT" sz="2000" dirty="0" smtClean="0"/>
              <a:t> nella Foresta Nera</a:t>
            </a:r>
            <a:endParaRPr lang="it-IT" sz="20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grayscl/>
            <a:lum bright="-13000"/>
          </a:blip>
          <a:tile tx="0" ty="0" sx="100000" sy="100000" flip="none" algn="tl"/>
        </a:blipFill>
        <a:effectLst/>
      </p:bgPr>
    </p:bg>
    <p:spTree>
      <p:nvGrpSpPr>
        <p:cNvPr id="1" name=""/>
        <p:cNvGrpSpPr/>
        <p:nvPr/>
      </p:nvGrpSpPr>
      <p:grpSpPr>
        <a:xfrm>
          <a:off x="0" y="0"/>
          <a:ext cx="0" cy="0"/>
          <a:chOff x="0" y="0"/>
          <a:chExt cx="0" cy="0"/>
        </a:xfrm>
      </p:grpSpPr>
      <p:pic>
        <p:nvPicPr>
          <p:cNvPr id="2050" name="Picture 2" descr="C:\Users\lucia\Desktop\CAMPO SACHSENHAUSEN\buchenwald-max2.jpg"/>
          <p:cNvPicPr>
            <a:picLocks noChangeAspect="1" noChangeArrowheads="1"/>
          </p:cNvPicPr>
          <p:nvPr/>
        </p:nvPicPr>
        <p:blipFill>
          <a:blip r:embed="rId3"/>
          <a:srcRect/>
          <a:stretch>
            <a:fillRect/>
          </a:stretch>
        </p:blipFill>
        <p:spPr bwMode="auto">
          <a:xfrm flipH="1">
            <a:off x="0" y="571480"/>
            <a:ext cx="4762500" cy="3571875"/>
          </a:xfrm>
          <a:prstGeom prst="rect">
            <a:avLst/>
          </a:prstGeom>
          <a:noFill/>
        </p:spPr>
      </p:pic>
      <p:sp>
        <p:nvSpPr>
          <p:cNvPr id="5" name="Fumetto 1 4"/>
          <p:cNvSpPr/>
          <p:nvPr/>
        </p:nvSpPr>
        <p:spPr>
          <a:xfrm>
            <a:off x="4071902" y="214290"/>
            <a:ext cx="5072098" cy="6643710"/>
          </a:xfrm>
          <a:prstGeom prst="wedgeRectCallout">
            <a:avLst>
              <a:gd name="adj1" fmla="val -95591"/>
              <a:gd name="adj2" fmla="val -13800"/>
            </a:avLst>
          </a:prstGeom>
          <a:ln cap="rnd"/>
          <a:effectLst>
            <a:glow rad="101600">
              <a:srgbClr val="002060">
                <a:alpha val="60000"/>
              </a:srgbClr>
            </a:glow>
            <a:outerShdw blurRad="190500" dist="228600" dir="2700000" sy="90000" rotWithShape="0">
              <a:srgbClr val="000000">
                <a:alpha val="25500"/>
              </a:srgbClr>
            </a:outerShdw>
          </a:effectLst>
          <a:scene3d>
            <a:camera prst="orthographicFront">
              <a:rot lat="0" lon="21599994" rev="0"/>
            </a:camera>
            <a:lightRig rig="threePt" dir="t"/>
          </a:scene3d>
        </p:spPr>
        <p:style>
          <a:lnRef idx="1">
            <a:schemeClr val="accent3"/>
          </a:lnRef>
          <a:fillRef idx="3">
            <a:schemeClr val="accent3"/>
          </a:fillRef>
          <a:effectRef idx="2">
            <a:schemeClr val="accent3"/>
          </a:effectRef>
          <a:fontRef idx="minor">
            <a:schemeClr val="lt1"/>
          </a:fontRef>
        </p:style>
        <p:txBody>
          <a:bodyPr rtlCol="0" anchor="ctr"/>
          <a:lstStyle/>
          <a:p>
            <a:pPr algn="ctr"/>
            <a:r>
              <a:rPr lang="it-IT" dirty="0" smtClean="0">
                <a:solidFill>
                  <a:schemeClr val="bg1"/>
                </a:solidFill>
              </a:rPr>
              <a:t> Lì fui arrestato nel settembre 1939 all'età di 24 anni per il semplice fatto che ero ebreo. Non capivo che cosa stesse succedendo. Cosa più importante, non capivo perché quelle cose venissero fatte a persone innocenti dai loro stessi connazionali.</a:t>
            </a:r>
            <a:br>
              <a:rPr lang="it-IT" dirty="0" smtClean="0">
                <a:solidFill>
                  <a:schemeClr val="bg1"/>
                </a:solidFill>
              </a:rPr>
            </a:br>
            <a:r>
              <a:rPr lang="it-IT" dirty="0" smtClean="0">
                <a:solidFill>
                  <a:schemeClr val="bg1"/>
                </a:solidFill>
              </a:rPr>
              <a:t>    Ci portarono al campo di concentramento di </a:t>
            </a:r>
            <a:r>
              <a:rPr lang="it-IT" dirty="0" err="1" smtClean="0">
                <a:solidFill>
                  <a:schemeClr val="bg1"/>
                </a:solidFill>
              </a:rPr>
              <a:t>Karlsruhe</a:t>
            </a:r>
            <a:r>
              <a:rPr lang="it-IT" dirty="0" smtClean="0">
                <a:solidFill>
                  <a:schemeClr val="bg1"/>
                </a:solidFill>
              </a:rPr>
              <a:t>. Sul treno una guardia delle SS mi spinse a calci in una cella.</a:t>
            </a:r>
            <a:r>
              <a:rPr lang="it-IT" dirty="0" smtClean="0"/>
              <a:t> </a:t>
            </a:r>
            <a:br>
              <a:rPr lang="it-IT" dirty="0" smtClean="0"/>
            </a:br>
            <a:r>
              <a:rPr lang="it-IT" dirty="0" smtClean="0"/>
              <a:t>    </a:t>
            </a:r>
            <a:r>
              <a:rPr lang="it-IT" dirty="0" smtClean="0">
                <a:solidFill>
                  <a:schemeClr val="bg1"/>
                </a:solidFill>
              </a:rPr>
              <a:t>Ci portarono nel campo di concentramento di Sachsenhausen, vicino Berlino. In questo campo di 50.000 prigionieri c'erano circa 400 Testimoni. I Testimoni venivano tenuti in due baracche isolate circondate da filo spinato elettrificato. Qualunque prigioniero veniva sorpreso a parlare con un Testimone riceveva 25 bastonate. Spesso le SS sceglievano i Testimoni per sottoporli a particolari torture. A volte d'inverno li costringevano a stare in piedi all'aperto con gli abiti inzuppati d'acqua fredda fino a farli gelare. A Sachsenhausen, nell'inverno 1939/40 morì un testimone di Geova su tre.</a:t>
            </a:r>
            <a:endParaRPr lang="it-IT" dirty="0">
              <a:solidFill>
                <a:schemeClr val="bg1"/>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anim calcmode="lin" valueType="num">
                                      <p:cBhvr>
                                        <p:cTn id="14" dur="2000" fill="hold"/>
                                        <p:tgtEl>
                                          <p:spTgt spid="2050"/>
                                        </p:tgtEl>
                                        <p:attrNameLst>
                                          <p:attrName>style.rotation</p:attrName>
                                        </p:attrNameLst>
                                      </p:cBhvr>
                                      <p:tavLst>
                                        <p:tav tm="0">
                                          <p:val>
                                            <p:fltVal val="720"/>
                                          </p:val>
                                        </p:tav>
                                        <p:tav tm="100000">
                                          <p:val>
                                            <p:fltVal val="0"/>
                                          </p:val>
                                        </p:tav>
                                      </p:tavLst>
                                    </p:anim>
                                    <p:anim calcmode="lin" valueType="num">
                                      <p:cBhvr>
                                        <p:cTn id="15" dur="2000" fill="hold"/>
                                        <p:tgtEl>
                                          <p:spTgt spid="2050"/>
                                        </p:tgtEl>
                                        <p:attrNameLst>
                                          <p:attrName>ppt_h</p:attrName>
                                        </p:attrNameLst>
                                      </p:cBhvr>
                                      <p:tavLst>
                                        <p:tav tm="0">
                                          <p:val>
                                            <p:fltVal val="0"/>
                                          </p:val>
                                        </p:tav>
                                        <p:tav tm="100000">
                                          <p:val>
                                            <p:strVal val="#ppt_h"/>
                                          </p:val>
                                        </p:tav>
                                      </p:tavLst>
                                    </p:anim>
                                    <p:anim calcmode="lin" valueType="num">
                                      <p:cBhvr>
                                        <p:cTn id="16"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grayscl/>
            <a:lum bright="-16000"/>
          </a:blip>
          <a:tile tx="0" ty="0" sx="100000" sy="100000" flip="none" algn="tl"/>
        </a:blipFill>
        <a:effectLst/>
      </p:bgPr>
    </p:bg>
    <p:spTree>
      <p:nvGrpSpPr>
        <p:cNvPr id="1" name=""/>
        <p:cNvGrpSpPr/>
        <p:nvPr/>
      </p:nvGrpSpPr>
      <p:grpSpPr>
        <a:xfrm>
          <a:off x="0" y="0"/>
          <a:ext cx="0" cy="0"/>
          <a:chOff x="0" y="0"/>
          <a:chExt cx="0" cy="0"/>
        </a:xfrm>
      </p:grpSpPr>
      <p:pic>
        <p:nvPicPr>
          <p:cNvPr id="5" name="Picture 2" descr="C:\Users\lucia\Desktop\CAMPO SACHSENHAUSEN\max-liebster2.jpg"/>
          <p:cNvPicPr>
            <a:picLocks noChangeAspect="1" noChangeArrowheads="1"/>
          </p:cNvPicPr>
          <p:nvPr/>
        </p:nvPicPr>
        <p:blipFill>
          <a:blip r:embed="rId3"/>
          <a:srcRect/>
          <a:stretch>
            <a:fillRect/>
          </a:stretch>
        </p:blipFill>
        <p:spPr bwMode="auto">
          <a:xfrm flipH="1">
            <a:off x="5072065" y="0"/>
            <a:ext cx="4071933" cy="3214686"/>
          </a:xfrm>
          <a:prstGeom prst="rect">
            <a:avLst/>
          </a:prstGeom>
          <a:noFill/>
        </p:spPr>
      </p:pic>
      <p:sp>
        <p:nvSpPr>
          <p:cNvPr id="7" name="Fumetto 3 6"/>
          <p:cNvSpPr/>
          <p:nvPr/>
        </p:nvSpPr>
        <p:spPr>
          <a:xfrm>
            <a:off x="0" y="0"/>
            <a:ext cx="6072198" cy="6858000"/>
          </a:xfrm>
          <a:prstGeom prst="wedgeEllipseCallout">
            <a:avLst>
              <a:gd name="adj1" fmla="val 61197"/>
              <a:gd name="adj2" fmla="val -15786"/>
            </a:avLst>
          </a:prstGeom>
          <a:solidFill>
            <a:schemeClr val="accent3">
              <a:lumMod val="40000"/>
              <a:lumOff val="60000"/>
            </a:schemeClr>
          </a:solidFill>
          <a:ln w="38100">
            <a:solidFill>
              <a:srgbClr val="00B0F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42844" y="428604"/>
            <a:ext cx="5929322" cy="6186309"/>
          </a:xfrm>
          <a:prstGeom prst="rect">
            <a:avLst/>
          </a:prstGeom>
        </p:spPr>
        <p:txBody>
          <a:bodyPr wrap="square">
            <a:spAutoFit/>
          </a:bodyPr>
          <a:lstStyle/>
          <a:p>
            <a:pPr algn="ctr"/>
            <a:r>
              <a:rPr lang="it-IT" dirty="0" smtClean="0">
                <a:solidFill>
                  <a:srgbClr val="002060"/>
                </a:solidFill>
              </a:rPr>
              <a:t>    Io venni messo in una baracca</a:t>
            </a:r>
          </a:p>
          <a:p>
            <a:pPr algn="ctr"/>
            <a:r>
              <a:rPr lang="it-IT" dirty="0" smtClean="0">
                <a:solidFill>
                  <a:srgbClr val="002060"/>
                </a:solidFill>
              </a:rPr>
              <a:t> con altri ebrei. </a:t>
            </a:r>
          </a:p>
          <a:p>
            <a:pPr algn="ctr"/>
            <a:r>
              <a:rPr lang="it-IT" dirty="0" smtClean="0">
                <a:solidFill>
                  <a:srgbClr val="002060"/>
                </a:solidFill>
              </a:rPr>
              <a:t>Dormivamo in quattro su un pagliericcio</a:t>
            </a:r>
          </a:p>
          <a:p>
            <a:pPr algn="ctr"/>
            <a:r>
              <a:rPr lang="it-IT" dirty="0" smtClean="0">
                <a:solidFill>
                  <a:srgbClr val="002060"/>
                </a:solidFill>
              </a:rPr>
              <a:t> pigiati come sardine, </a:t>
            </a:r>
          </a:p>
          <a:p>
            <a:pPr algn="ctr"/>
            <a:r>
              <a:rPr lang="it-IT" dirty="0" smtClean="0">
                <a:solidFill>
                  <a:srgbClr val="002060"/>
                </a:solidFill>
              </a:rPr>
              <a:t>uno con la testa da un lato</a:t>
            </a:r>
          </a:p>
          <a:p>
            <a:pPr algn="ctr"/>
            <a:r>
              <a:rPr lang="it-IT" dirty="0" smtClean="0">
                <a:solidFill>
                  <a:srgbClr val="002060"/>
                </a:solidFill>
              </a:rPr>
              <a:t> e il successivo con la testa dal lato opposto.</a:t>
            </a:r>
          </a:p>
          <a:p>
            <a:pPr algn="ctr"/>
            <a:r>
              <a:rPr lang="it-IT" dirty="0" smtClean="0">
                <a:solidFill>
                  <a:srgbClr val="002060"/>
                </a:solidFill>
              </a:rPr>
              <a:t> Un giorno un prigioniero mi disse che nel campo c'era un altro </a:t>
            </a:r>
            <a:r>
              <a:rPr lang="it-IT" dirty="0" err="1" smtClean="0">
                <a:solidFill>
                  <a:srgbClr val="002060"/>
                </a:solidFill>
              </a:rPr>
              <a:t>Liebster</a:t>
            </a:r>
            <a:r>
              <a:rPr lang="it-IT" dirty="0" smtClean="0">
                <a:solidFill>
                  <a:srgbClr val="002060"/>
                </a:solidFill>
              </a:rPr>
              <a:t>. Scoprii che questo "altro </a:t>
            </a:r>
            <a:r>
              <a:rPr lang="it-IT" dirty="0" err="1" smtClean="0">
                <a:solidFill>
                  <a:srgbClr val="002060"/>
                </a:solidFill>
              </a:rPr>
              <a:t>Liebster</a:t>
            </a:r>
            <a:r>
              <a:rPr lang="it-IT" dirty="0" smtClean="0">
                <a:solidFill>
                  <a:srgbClr val="002060"/>
                </a:solidFill>
              </a:rPr>
              <a:t>" era mio padre. Giaceva sul pavimento, con le gambe gonfie per il congelamento. Nei giorni successivi andai a trovarlo tutte le volte che fu possibile. Un giorno mi pose le mani sulla testa, mi benedisse e morì. Dovetti portare il suo corpo sulle spalle fino al crematorio.</a:t>
            </a:r>
            <a:br>
              <a:rPr lang="it-IT" dirty="0" smtClean="0">
                <a:solidFill>
                  <a:srgbClr val="002060"/>
                </a:solidFill>
              </a:rPr>
            </a:br>
            <a:r>
              <a:rPr lang="it-IT" dirty="0" smtClean="0">
                <a:solidFill>
                  <a:srgbClr val="002060"/>
                </a:solidFill>
              </a:rPr>
              <a:t>    Nell'ottobre 1940 fui incluso in un gruppo di 30 giovani ebrei che vennero trasferiti nel campo di concentramento di </a:t>
            </a:r>
            <a:r>
              <a:rPr lang="it-IT" dirty="0" err="1" smtClean="0">
                <a:solidFill>
                  <a:srgbClr val="002060"/>
                </a:solidFill>
              </a:rPr>
              <a:t>Neuen-gamme</a:t>
            </a:r>
            <a:r>
              <a:rPr lang="it-IT" dirty="0" smtClean="0">
                <a:solidFill>
                  <a:srgbClr val="002060"/>
                </a:solidFill>
              </a:rPr>
              <a:t>.</a:t>
            </a:r>
          </a:p>
          <a:p>
            <a:pPr algn="ctr"/>
            <a:r>
              <a:rPr lang="it-IT" dirty="0" smtClean="0">
                <a:solidFill>
                  <a:srgbClr val="002060"/>
                </a:solidFill>
              </a:rPr>
              <a:t> Il comandante del campo urlò: "Metteremo </a:t>
            </a:r>
          </a:p>
          <a:p>
            <a:pPr algn="ctr"/>
            <a:r>
              <a:rPr lang="it-IT" dirty="0" smtClean="0">
                <a:solidFill>
                  <a:srgbClr val="002060"/>
                </a:solidFill>
              </a:rPr>
              <a:t>questi ebrei puzzolenti insieme</a:t>
            </a:r>
          </a:p>
          <a:p>
            <a:pPr algn="ctr"/>
            <a:r>
              <a:rPr lang="it-IT" dirty="0" smtClean="0">
                <a:solidFill>
                  <a:srgbClr val="002060"/>
                </a:solidFill>
              </a:rPr>
              <a:t> ai Testimoni perché credono</a:t>
            </a:r>
          </a:p>
          <a:p>
            <a:pPr algn="ctr"/>
            <a:r>
              <a:rPr lang="it-IT" dirty="0" smtClean="0">
                <a:solidFill>
                  <a:srgbClr val="002060"/>
                </a:solidFill>
              </a:rPr>
              <a:t> nello stesso Geova!“</a:t>
            </a:r>
          </a:p>
          <a:p>
            <a:pPr algn="ctr"/>
            <a:r>
              <a:rPr lang="it-IT" dirty="0" smtClean="0">
                <a:solidFill>
                  <a:srgbClr val="002060"/>
                </a:solidFill>
              </a:rPr>
              <a:t> La baracca dei Testimoni era</a:t>
            </a:r>
          </a:p>
          <a:p>
            <a:pPr algn="ctr"/>
            <a:r>
              <a:rPr lang="it-IT" dirty="0" smtClean="0">
                <a:solidFill>
                  <a:srgbClr val="002060"/>
                </a:solidFill>
              </a:rPr>
              <a:t> tranquilla, pulita e ordinata. </a:t>
            </a:r>
            <a:endParaRPr lang="it-IT" dirty="0">
              <a:solidFill>
                <a:srgbClr val="002060"/>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grayscl/>
            <a:lum bright="50000"/>
          </a:blip>
          <a:tile tx="0" ty="0" sx="100000" sy="100000" flip="none" algn="tl"/>
        </a:blipFill>
        <a:effectLst/>
      </p:bgPr>
    </p:bg>
    <p:spTree>
      <p:nvGrpSpPr>
        <p:cNvPr id="1" name=""/>
        <p:cNvGrpSpPr/>
        <p:nvPr/>
      </p:nvGrpSpPr>
      <p:grpSpPr>
        <a:xfrm>
          <a:off x="0" y="0"/>
          <a:ext cx="0" cy="0"/>
          <a:chOff x="0" y="0"/>
          <a:chExt cx="0" cy="0"/>
        </a:xfrm>
      </p:grpSpPr>
      <p:pic>
        <p:nvPicPr>
          <p:cNvPr id="1026" name="Picture 2" descr="C:\Users\lucia\Desktop\CAMPO SACHSENHAUSEN\max-liebster2.jpg"/>
          <p:cNvPicPr>
            <a:picLocks noChangeAspect="1" noChangeArrowheads="1"/>
          </p:cNvPicPr>
          <p:nvPr/>
        </p:nvPicPr>
        <p:blipFill>
          <a:blip r:embed="rId3"/>
          <a:srcRect/>
          <a:stretch>
            <a:fillRect/>
          </a:stretch>
        </p:blipFill>
        <p:spPr bwMode="auto">
          <a:xfrm>
            <a:off x="-1" y="4071942"/>
            <a:ext cx="3762369" cy="2786058"/>
          </a:xfrm>
          <a:prstGeom prst="rect">
            <a:avLst/>
          </a:prstGeom>
          <a:noFill/>
        </p:spPr>
      </p:pic>
      <p:sp>
        <p:nvSpPr>
          <p:cNvPr id="9" name="Fumetto 2 8"/>
          <p:cNvSpPr/>
          <p:nvPr/>
        </p:nvSpPr>
        <p:spPr>
          <a:xfrm>
            <a:off x="3571836" y="285728"/>
            <a:ext cx="5572164" cy="5572164"/>
          </a:xfrm>
          <a:prstGeom prst="wedgeRoundRectCallout">
            <a:avLst>
              <a:gd name="adj1" fmla="val -70106"/>
              <a:gd name="adj2" fmla="val 45884"/>
              <a:gd name="adj3" fmla="val 16667"/>
            </a:avLst>
          </a:prstGeom>
          <a:solidFill>
            <a:schemeClr val="accent6">
              <a:lumMod val="40000"/>
              <a:lumOff val="6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0" name="Rettangolo 9"/>
          <p:cNvSpPr/>
          <p:nvPr/>
        </p:nvSpPr>
        <p:spPr>
          <a:xfrm>
            <a:off x="3714744" y="357166"/>
            <a:ext cx="5214974" cy="5078313"/>
          </a:xfrm>
          <a:prstGeom prst="rect">
            <a:avLst/>
          </a:prstGeom>
        </p:spPr>
        <p:txBody>
          <a:bodyPr wrap="square">
            <a:spAutoFit/>
          </a:bodyPr>
          <a:lstStyle/>
          <a:p>
            <a:pPr algn="ctr"/>
            <a:r>
              <a:rPr lang="it-IT" dirty="0" smtClean="0">
                <a:solidFill>
                  <a:srgbClr val="002060"/>
                </a:solidFill>
              </a:rPr>
              <a:t/>
            </a:r>
            <a:br>
              <a:rPr lang="it-IT" dirty="0" smtClean="0">
                <a:solidFill>
                  <a:srgbClr val="002060"/>
                </a:solidFill>
              </a:rPr>
            </a:br>
            <a:r>
              <a:rPr lang="it-IT" dirty="0" smtClean="0">
                <a:solidFill>
                  <a:srgbClr val="002060"/>
                </a:solidFill>
              </a:rPr>
              <a:t>    Poi un giorno seppi che sarei partito per la città in cui era nato mio padre: Auschwitz. Mi stavano mandando in un campo di sterminio. Ero terrorizzato. Mi fu tatuato sul braccio il numero di sterminio 69733 e fui messo a lavorare alla costruzione di una fabbrica a Buna, uno dei campi di lavoro vicino ad Auschwitz.</a:t>
            </a:r>
            <a:br>
              <a:rPr lang="it-IT" dirty="0" smtClean="0">
                <a:solidFill>
                  <a:srgbClr val="002060"/>
                </a:solidFill>
              </a:rPr>
            </a:br>
            <a:r>
              <a:rPr lang="it-IT" dirty="0" smtClean="0">
                <a:solidFill>
                  <a:srgbClr val="002060"/>
                </a:solidFill>
              </a:rPr>
              <a:t>    Un giorno mi fu detto di portare la bicicletta di una SS a riparare. Misi un piede sul pedale e presi la rincorsa in quella posizione. Per aver contaminato la bicicletta di una SS fui legato a un palo e ricevetti 25 bastonate sul sedere. Per settimane potei dormire solo a pancia in giù. Una volta ero così sfinito che non riuscivo nemmeno a camminare. Una SS se ne accorse e mi mandò a lavorare nella mensa delle SS affinché potessi mangiare qualcosa in più e riacquistare le forze.</a:t>
            </a:r>
            <a:endParaRPr lang="it-IT" dirty="0">
              <a:solidFill>
                <a:srgbClr val="002060"/>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uvola 2"/>
          <p:cNvSpPr/>
          <p:nvPr/>
        </p:nvSpPr>
        <p:spPr>
          <a:xfrm>
            <a:off x="3000364" y="4429132"/>
            <a:ext cx="3571900" cy="2214578"/>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ffectLst>
            <a:glow rad="228600">
              <a:schemeClr val="accent1">
                <a:satMod val="175000"/>
                <a:alpha val="40000"/>
              </a:schemeClr>
            </a:glow>
            <a:outerShdw blurRad="190500" dist="228600" dir="2700000" sy="90000" rotWithShape="0">
              <a:srgbClr val="000000">
                <a:alpha val="255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it-IT" dirty="0" smtClean="0"/>
              <a:t>Venne istituito nel 1936 ma era già attivo nel 1933 come campo di lavoro per i prigionieri politici</a:t>
            </a:r>
            <a:endParaRPr lang="it-IT" dirty="0"/>
          </a:p>
        </p:txBody>
      </p:sp>
      <p:sp>
        <p:nvSpPr>
          <p:cNvPr id="5" name="Nuvola 4"/>
          <p:cNvSpPr/>
          <p:nvPr/>
        </p:nvSpPr>
        <p:spPr>
          <a:xfrm>
            <a:off x="214282" y="214290"/>
            <a:ext cx="3571900" cy="2214578"/>
          </a:xfrm>
          <a:prstGeom prst="cloud">
            <a:avLst/>
          </a:prstGeom>
          <a:effectLst>
            <a:glow rad="228600">
              <a:schemeClr val="accent1">
                <a:satMod val="175000"/>
                <a:alpha val="40000"/>
              </a:schemeClr>
            </a:glow>
            <a:outerShdw blurRad="130000" dist="101600" dir="2700000" algn="tl" rotWithShape="0">
              <a:srgbClr val="000000">
                <a:alpha val="35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smtClean="0"/>
              <a:t>E’ un campo di concentramento nazista</a:t>
            </a:r>
            <a:endParaRPr lang="it-IT" dirty="0"/>
          </a:p>
        </p:txBody>
      </p:sp>
      <p:sp>
        <p:nvSpPr>
          <p:cNvPr id="6" name="Nuvola 5"/>
          <p:cNvSpPr/>
          <p:nvPr/>
        </p:nvSpPr>
        <p:spPr>
          <a:xfrm>
            <a:off x="5286380" y="214290"/>
            <a:ext cx="3571900" cy="2214578"/>
          </a:xfrm>
          <a:prstGeom prst="cloud">
            <a:avLst/>
          </a:prstGeom>
          <a:solidFill>
            <a:schemeClr val="accent1"/>
          </a:solidFill>
          <a:ln>
            <a:noFill/>
            <a:prstDash val="sysDot"/>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it-IT" dirty="0" smtClean="0"/>
              <a:t>A Sandhausen nella località di Oranienburg  (Germania)</a:t>
            </a:r>
            <a:endParaRPr lang="it-IT" dirty="0"/>
          </a:p>
        </p:txBody>
      </p:sp>
      <p:sp>
        <p:nvSpPr>
          <p:cNvPr id="8" name="Rettangolo 7"/>
          <p:cNvSpPr/>
          <p:nvPr/>
        </p:nvSpPr>
        <p:spPr>
          <a:xfrm>
            <a:off x="2428860" y="2928934"/>
            <a:ext cx="5032147" cy="923330"/>
          </a:xfrm>
          <a:prstGeom prst="rect">
            <a:avLst/>
          </a:prstGeom>
          <a:noFill/>
        </p:spPr>
        <p:txBody>
          <a:bodyPr wrap="none" lIns="91440" tIns="45720" rIns="91440" bIns="45720">
            <a:spAutoFit/>
          </a:bodyPr>
          <a:lstStyle/>
          <a:p>
            <a:pPr algn="ctr"/>
            <a:r>
              <a:rPr lang="it-IT"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Sachsenhausen</a:t>
            </a:r>
            <a:endParaRPr lang="it-IT"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cxnSp>
        <p:nvCxnSpPr>
          <p:cNvPr id="10" name="Connettore 2 9"/>
          <p:cNvCxnSpPr/>
          <p:nvPr/>
        </p:nvCxnSpPr>
        <p:spPr>
          <a:xfrm rot="5400000" flipH="1" flipV="1">
            <a:off x="5250661" y="2464587"/>
            <a:ext cx="928694" cy="57150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4" name="Connettore 2 13"/>
          <p:cNvCxnSpPr/>
          <p:nvPr/>
        </p:nvCxnSpPr>
        <p:spPr>
          <a:xfrm rot="10800000">
            <a:off x="3000364" y="2214554"/>
            <a:ext cx="1143008" cy="92869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6" name="Connettore 2 15"/>
          <p:cNvCxnSpPr/>
          <p:nvPr/>
        </p:nvCxnSpPr>
        <p:spPr>
          <a:xfrm rot="5400000">
            <a:off x="4535487" y="4250537"/>
            <a:ext cx="500860" cy="79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7" name="CasellaDiTesto 16"/>
          <p:cNvSpPr txBox="1"/>
          <p:nvPr/>
        </p:nvSpPr>
        <p:spPr>
          <a:xfrm rot="18141309">
            <a:off x="5075607" y="2428706"/>
            <a:ext cx="963326" cy="369332"/>
          </a:xfrm>
          <a:prstGeom prst="rect">
            <a:avLst/>
          </a:prstGeom>
          <a:noFill/>
        </p:spPr>
        <p:txBody>
          <a:bodyPr wrap="square" rtlCol="0">
            <a:spAutoFit/>
          </a:bodyPr>
          <a:lstStyle/>
          <a:p>
            <a:r>
              <a:rPr lang="it-IT" dirty="0" smtClean="0"/>
              <a:t>Dove ?</a:t>
            </a:r>
            <a:endParaRPr lang="it-IT" dirty="0"/>
          </a:p>
        </p:txBody>
      </p:sp>
      <p:sp>
        <p:nvSpPr>
          <p:cNvPr id="18" name="CasellaDiTesto 17"/>
          <p:cNvSpPr txBox="1"/>
          <p:nvPr/>
        </p:nvSpPr>
        <p:spPr>
          <a:xfrm rot="2261762">
            <a:off x="3223962" y="2336719"/>
            <a:ext cx="992971" cy="369332"/>
          </a:xfrm>
          <a:prstGeom prst="rect">
            <a:avLst/>
          </a:prstGeom>
          <a:noFill/>
        </p:spPr>
        <p:txBody>
          <a:bodyPr wrap="square" rtlCol="0">
            <a:spAutoFit/>
          </a:bodyPr>
          <a:lstStyle/>
          <a:p>
            <a:r>
              <a:rPr lang="it-IT" dirty="0" smtClean="0"/>
              <a:t>Cos’ è ?</a:t>
            </a:r>
            <a:endParaRPr lang="it-IT" dirty="0"/>
          </a:p>
        </p:txBody>
      </p:sp>
      <p:sp>
        <p:nvSpPr>
          <p:cNvPr id="19" name="CasellaDiTesto 18"/>
          <p:cNvSpPr txBox="1"/>
          <p:nvPr/>
        </p:nvSpPr>
        <p:spPr>
          <a:xfrm>
            <a:off x="4143372" y="3714752"/>
            <a:ext cx="1500198" cy="369332"/>
          </a:xfrm>
          <a:prstGeom prst="rect">
            <a:avLst/>
          </a:prstGeom>
          <a:noFill/>
        </p:spPr>
        <p:txBody>
          <a:bodyPr wrap="square" rtlCol="0">
            <a:spAutoFit/>
          </a:bodyPr>
          <a:lstStyle/>
          <a:p>
            <a:r>
              <a:rPr lang="it-IT" dirty="0" smtClean="0"/>
              <a:t>Quando ?</a:t>
            </a:r>
            <a:endParaRPr lang="it-IT" dirty="0"/>
          </a:p>
        </p:txBody>
      </p:sp>
      <p:cxnSp>
        <p:nvCxnSpPr>
          <p:cNvPr id="24" name="Connettore 1 23"/>
          <p:cNvCxnSpPr/>
          <p:nvPr/>
        </p:nvCxnSpPr>
        <p:spPr>
          <a:xfrm rot="5400000">
            <a:off x="4715670" y="3785396"/>
            <a:ext cx="142082" cy="794"/>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0" fill="hold"/>
                                        <p:tgtEl>
                                          <p:spTgt spid="16"/>
                                        </p:tgtEl>
                                        <p:attrNameLst>
                                          <p:attrName>ppt_w</p:attrName>
                                        </p:attrNameLst>
                                      </p:cBhvr>
                                      <p:tavLst>
                                        <p:tav tm="0" fmla="#ppt_w*sin(2.5*pi*$)">
                                          <p:val>
                                            <p:fltVal val="0"/>
                                          </p:val>
                                        </p:tav>
                                        <p:tav tm="100000">
                                          <p:val>
                                            <p:fltVal val="1"/>
                                          </p:val>
                                        </p:tav>
                                      </p:tavLst>
                                    </p:anim>
                                    <p:anim calcmode="lin" valueType="num">
                                      <p:cBhvr>
                                        <p:cTn id="8" dur="5000" fill="hold"/>
                                        <p:tgtEl>
                                          <p:spTgt spid="16"/>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0" fill="hold"/>
                                        <p:tgtEl>
                                          <p:spTgt spid="24"/>
                                        </p:tgtEl>
                                        <p:attrNameLst>
                                          <p:attrName>ppt_w</p:attrName>
                                        </p:attrNameLst>
                                      </p:cBhvr>
                                      <p:tavLst>
                                        <p:tav tm="0" fmla="#ppt_w*sin(2.5*pi*$)">
                                          <p:val>
                                            <p:fltVal val="0"/>
                                          </p:val>
                                        </p:tav>
                                        <p:tav tm="100000">
                                          <p:val>
                                            <p:fltVal val="1"/>
                                          </p:val>
                                        </p:tav>
                                      </p:tavLst>
                                    </p:anim>
                                    <p:anim calcmode="lin" valueType="num">
                                      <p:cBhvr>
                                        <p:cTn id="12" dur="5000" fill="hold"/>
                                        <p:tgtEl>
                                          <p:spTgt spid="24"/>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0" fill="hold"/>
                                        <p:tgtEl>
                                          <p:spTgt spid="19"/>
                                        </p:tgtEl>
                                        <p:attrNameLst>
                                          <p:attrName>ppt_w</p:attrName>
                                        </p:attrNameLst>
                                      </p:cBhvr>
                                      <p:tavLst>
                                        <p:tav tm="0" fmla="#ppt_w*sin(2.5*pi*$)">
                                          <p:val>
                                            <p:fltVal val="0"/>
                                          </p:val>
                                        </p:tav>
                                        <p:tav tm="100000">
                                          <p:val>
                                            <p:fltVal val="1"/>
                                          </p:val>
                                        </p:tav>
                                      </p:tavLst>
                                    </p:anim>
                                    <p:anim calcmode="lin" valueType="num">
                                      <p:cBhvr>
                                        <p:cTn id="16" dur="5000" fill="hold"/>
                                        <p:tgtEl>
                                          <p:spTgt spid="1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fmla="#ppt_w*sin(2.5*pi*$)">
                                          <p:val>
                                            <p:fltVal val="0"/>
                                          </p:val>
                                        </p:tav>
                                        <p:tav tm="100000">
                                          <p:val>
                                            <p:fltVal val="1"/>
                                          </p:val>
                                        </p:tav>
                                      </p:tavLst>
                                    </p:anim>
                                    <p:anim calcmode="lin" valueType="num">
                                      <p:cBhvr>
                                        <p:cTn id="20" dur="5000" fill="hold"/>
                                        <p:tgtEl>
                                          <p:spTgt spid="8"/>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0" fill="hold"/>
                                        <p:tgtEl>
                                          <p:spTgt spid="10"/>
                                        </p:tgtEl>
                                        <p:attrNameLst>
                                          <p:attrName>ppt_w</p:attrName>
                                        </p:attrNameLst>
                                      </p:cBhvr>
                                      <p:tavLst>
                                        <p:tav tm="0" fmla="#ppt_w*sin(2.5*pi*$)">
                                          <p:val>
                                            <p:fltVal val="0"/>
                                          </p:val>
                                        </p:tav>
                                        <p:tav tm="100000">
                                          <p:val>
                                            <p:fltVal val="1"/>
                                          </p:val>
                                        </p:tav>
                                      </p:tavLst>
                                    </p:anim>
                                    <p:anim calcmode="lin" valueType="num">
                                      <p:cBhvr>
                                        <p:cTn id="24" dur="5000" fill="hold"/>
                                        <p:tgtEl>
                                          <p:spTgt spid="10"/>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0" fill="hold"/>
                                        <p:tgtEl>
                                          <p:spTgt spid="17"/>
                                        </p:tgtEl>
                                        <p:attrNameLst>
                                          <p:attrName>ppt_w</p:attrName>
                                        </p:attrNameLst>
                                      </p:cBhvr>
                                      <p:tavLst>
                                        <p:tav tm="0" fmla="#ppt_w*sin(2.5*pi*$)">
                                          <p:val>
                                            <p:fltVal val="0"/>
                                          </p:val>
                                        </p:tav>
                                        <p:tav tm="100000">
                                          <p:val>
                                            <p:fltVal val="1"/>
                                          </p:val>
                                        </p:tav>
                                      </p:tavLst>
                                    </p:anim>
                                    <p:anim calcmode="lin" valueType="num">
                                      <p:cBhvr>
                                        <p:cTn id="28" dur="5000" fill="hold"/>
                                        <p:tgtEl>
                                          <p:spTgt spid="17"/>
                                        </p:tgtEl>
                                        <p:attrNameLst>
                                          <p:attrName>ppt_h</p:attrName>
                                        </p:attrNameLst>
                                      </p:cBhvr>
                                      <p:tavLst>
                                        <p:tav tm="0">
                                          <p:val>
                                            <p:strVal val="#ppt_h"/>
                                          </p:val>
                                        </p:tav>
                                        <p:tav tm="100000">
                                          <p:val>
                                            <p:strVal val="#ppt_h"/>
                                          </p:val>
                                        </p:tav>
                                      </p:tavLst>
                                    </p:anim>
                                  </p:childTnLst>
                                </p:cTn>
                              </p:par>
                              <p:par>
                                <p:cTn id="29" presetID="19"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0" fill="hold"/>
                                        <p:tgtEl>
                                          <p:spTgt spid="18"/>
                                        </p:tgtEl>
                                        <p:attrNameLst>
                                          <p:attrName>ppt_w</p:attrName>
                                        </p:attrNameLst>
                                      </p:cBhvr>
                                      <p:tavLst>
                                        <p:tav tm="0" fmla="#ppt_w*sin(2.5*pi*$)">
                                          <p:val>
                                            <p:fltVal val="0"/>
                                          </p:val>
                                        </p:tav>
                                        <p:tav tm="100000">
                                          <p:val>
                                            <p:fltVal val="1"/>
                                          </p:val>
                                        </p:tav>
                                      </p:tavLst>
                                    </p:anim>
                                    <p:anim calcmode="lin" valueType="num">
                                      <p:cBhvr>
                                        <p:cTn id="32" dur="5000" fill="hold"/>
                                        <p:tgtEl>
                                          <p:spTgt spid="18"/>
                                        </p:tgtEl>
                                        <p:attrNameLst>
                                          <p:attrName>ppt_h</p:attrName>
                                        </p:attrNameLst>
                                      </p:cBhvr>
                                      <p:tavLst>
                                        <p:tav tm="0">
                                          <p:val>
                                            <p:strVal val="#ppt_h"/>
                                          </p:val>
                                        </p:tav>
                                        <p:tav tm="100000">
                                          <p:val>
                                            <p:strVal val="#ppt_h"/>
                                          </p:val>
                                        </p:tav>
                                      </p:tavLst>
                                    </p:anim>
                                  </p:childTnLst>
                                </p:cTn>
                              </p:par>
                              <p:par>
                                <p:cTn id="33" presetID="19"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0" fill="hold"/>
                                        <p:tgtEl>
                                          <p:spTgt spid="14"/>
                                        </p:tgtEl>
                                        <p:attrNameLst>
                                          <p:attrName>ppt_w</p:attrName>
                                        </p:attrNameLst>
                                      </p:cBhvr>
                                      <p:tavLst>
                                        <p:tav tm="0" fmla="#ppt_w*sin(2.5*pi*$)">
                                          <p:val>
                                            <p:fltVal val="0"/>
                                          </p:val>
                                        </p:tav>
                                        <p:tav tm="100000">
                                          <p:val>
                                            <p:fltVal val="1"/>
                                          </p:val>
                                        </p:tav>
                                      </p:tavLst>
                                    </p:anim>
                                    <p:anim calcmode="lin" valueType="num">
                                      <p:cBhvr>
                                        <p:cTn id="36" dur="5000" fill="hold"/>
                                        <p:tgtEl>
                                          <p:spTgt spid="14"/>
                                        </p:tgtEl>
                                        <p:attrNameLst>
                                          <p:attrName>ppt_h</p:attrName>
                                        </p:attrNameLst>
                                      </p:cBhvr>
                                      <p:tavLst>
                                        <p:tav tm="0">
                                          <p:val>
                                            <p:strVal val="#ppt_h"/>
                                          </p:val>
                                        </p:tav>
                                        <p:tav tm="100000">
                                          <p:val>
                                            <p:strVal val="#ppt_h"/>
                                          </p:val>
                                        </p:tav>
                                      </p:tavLst>
                                    </p:anim>
                                  </p:childTnLst>
                                </p:cTn>
                              </p:par>
                              <p:par>
                                <p:cTn id="37" presetID="14"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ucia\Desktop\CAMPO SACHSENHAUSEN\buchenwald-max2.jpg"/>
          <p:cNvPicPr>
            <a:picLocks noChangeAspect="1" noChangeArrowheads="1"/>
          </p:cNvPicPr>
          <p:nvPr/>
        </p:nvPicPr>
        <p:blipFill>
          <a:blip r:embed="rId2"/>
          <a:srcRect/>
          <a:stretch>
            <a:fillRect/>
          </a:stretch>
        </p:blipFill>
        <p:spPr bwMode="auto">
          <a:xfrm flipH="1">
            <a:off x="0" y="1928802"/>
            <a:ext cx="3857620" cy="2786082"/>
          </a:xfrm>
          <a:prstGeom prst="rect">
            <a:avLst/>
          </a:prstGeom>
          <a:noFill/>
        </p:spPr>
      </p:pic>
      <p:sp>
        <p:nvSpPr>
          <p:cNvPr id="7" name="Fumetto 1 6"/>
          <p:cNvSpPr/>
          <p:nvPr/>
        </p:nvSpPr>
        <p:spPr>
          <a:xfrm>
            <a:off x="3071802" y="0"/>
            <a:ext cx="6072198" cy="6858000"/>
          </a:xfrm>
          <a:prstGeom prst="wedgeRectCallout">
            <a:avLst>
              <a:gd name="adj1" fmla="val -75668"/>
              <a:gd name="adj2" fmla="val -172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t-IT"/>
          </a:p>
        </p:txBody>
      </p:sp>
      <p:sp>
        <p:nvSpPr>
          <p:cNvPr id="8" name="Rettangolo 7"/>
          <p:cNvSpPr/>
          <p:nvPr/>
        </p:nvSpPr>
        <p:spPr>
          <a:xfrm>
            <a:off x="3071786" y="517803"/>
            <a:ext cx="6072214" cy="6340197"/>
          </a:xfrm>
          <a:prstGeom prst="rect">
            <a:avLst/>
          </a:prstGeom>
        </p:spPr>
        <p:txBody>
          <a:bodyPr wrap="square">
            <a:spAutoFit/>
          </a:bodyPr>
          <a:lstStyle/>
          <a:p>
            <a:pPr algn="ctr"/>
            <a:r>
              <a:rPr lang="it-IT" dirty="0" smtClean="0"/>
              <a:t>  Nel gennaio 1945, quando la sconfitta della Germania era ormai vicina, ci portarono a </a:t>
            </a:r>
            <a:r>
              <a:rPr lang="it-IT" dirty="0" err="1" smtClean="0"/>
              <a:t>Buchenwald</a:t>
            </a:r>
            <a:r>
              <a:rPr lang="it-IT" dirty="0" smtClean="0"/>
              <a:t>. Tutti gli ebrei dovevano essere uccisi. Ogni giorno gruppi di prigionieri venivano stipati sui carri bestiame. Venivano portati nella foresta, costretti a scavarsi la fossa e uccisi. Arrivò il mio turno. Insieme a un altro prigioniero ebreo, Fritz </a:t>
            </a:r>
            <a:r>
              <a:rPr lang="it-IT" dirty="0" err="1" smtClean="0"/>
              <a:t>Heikorn</a:t>
            </a:r>
            <a:r>
              <a:rPr lang="it-IT" dirty="0" smtClean="0"/>
              <a:t>, decisi di passare gli ultimi momenti di tranquillità dietro una catasta di legna. Lui aveva alcune pagine dell'Apocalisse, l'ultimo libro della Bibbia. Mentre stavamo leggendo quelle che pensavamo fossero le nostre ultime parole, il treno partì e le guardie scomparvero. Ci avevano dimenticati!</a:t>
            </a:r>
            <a:br>
              <a:rPr lang="it-IT" dirty="0" smtClean="0"/>
            </a:br>
            <a:r>
              <a:rPr lang="it-IT" dirty="0" smtClean="0"/>
              <a:t>    All'improvviso udimmo un annuncio: tutti i testimoni di Geova dovevano radunarsi nella baracca n. 1. Ci unimmo a loro e quella stessa notte fummo liberati dai soldati americani.</a:t>
            </a:r>
            <a:br>
              <a:rPr lang="it-IT" dirty="0" smtClean="0"/>
            </a:br>
            <a:r>
              <a:rPr lang="it-IT" dirty="0" smtClean="0"/>
              <a:t>    Ero stato rinchiuso per circa sei anni in cinque campi di concentramento. Ho perso sette familiari nell'Olocausto. Nel 1956 sposai Simone Arnold, una testimone di Geova, la cui famiglia era pure stata perseguitata sotto il nazismo.</a:t>
            </a:r>
          </a:p>
          <a:p>
            <a:pPr algn="ctr"/>
            <a:r>
              <a:rPr lang="it-IT" sz="2800" dirty="0" smtClean="0">
                <a:latin typeface="AR BLANCA" pitchFamily="2" charset="0"/>
              </a:rPr>
              <a:t>FINE</a:t>
            </a:r>
            <a:endParaRPr lang="it-IT" sz="2800" dirty="0">
              <a:latin typeface="AR BLANCA" pitchFamily="2"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ttangolo 1"/>
          <p:cNvSpPr/>
          <p:nvPr/>
        </p:nvSpPr>
        <p:spPr>
          <a:xfrm>
            <a:off x="214282" y="1071546"/>
            <a:ext cx="4357718" cy="5016758"/>
          </a:xfrm>
          <a:prstGeom prst="rect">
            <a:avLst/>
          </a:prstGeom>
        </p:spPr>
        <p:txBody>
          <a:bodyPr wrap="square">
            <a:spAutoFit/>
          </a:bodyPr>
          <a:lstStyle/>
          <a:p>
            <a:r>
              <a:rPr lang="it-IT" sz="2000" b="1" dirty="0" smtClean="0">
                <a:solidFill>
                  <a:schemeClr val="bg1"/>
                </a:solidFill>
              </a:rPr>
              <a:t>Voi che vivete sicuri</a:t>
            </a:r>
            <a:br>
              <a:rPr lang="it-IT" sz="2000" b="1" dirty="0" smtClean="0">
                <a:solidFill>
                  <a:schemeClr val="bg1"/>
                </a:solidFill>
              </a:rPr>
            </a:br>
            <a:r>
              <a:rPr lang="it-IT" sz="2000" b="1" dirty="0" smtClean="0">
                <a:solidFill>
                  <a:schemeClr val="bg1"/>
                </a:solidFill>
              </a:rPr>
              <a:t>nelle vostre tiepide case,</a:t>
            </a:r>
            <a:br>
              <a:rPr lang="it-IT" sz="2000" b="1" dirty="0" smtClean="0">
                <a:solidFill>
                  <a:schemeClr val="bg1"/>
                </a:solidFill>
              </a:rPr>
            </a:br>
            <a:r>
              <a:rPr lang="it-IT" sz="2000" b="1" dirty="0" smtClean="0">
                <a:solidFill>
                  <a:schemeClr val="bg1"/>
                </a:solidFill>
              </a:rPr>
              <a:t>voi che trovate tornando a sera</a:t>
            </a:r>
            <a:br>
              <a:rPr lang="it-IT" sz="2000" b="1" dirty="0" smtClean="0">
                <a:solidFill>
                  <a:schemeClr val="bg1"/>
                </a:solidFill>
              </a:rPr>
            </a:br>
            <a:r>
              <a:rPr lang="it-IT" sz="2000" b="1" dirty="0" smtClean="0">
                <a:solidFill>
                  <a:schemeClr val="bg1"/>
                </a:solidFill>
              </a:rPr>
              <a:t>il cibo caldo e visi amici:</a:t>
            </a:r>
            <a:br>
              <a:rPr lang="it-IT" sz="2000" b="1" dirty="0" smtClean="0">
                <a:solidFill>
                  <a:schemeClr val="bg1"/>
                </a:solidFill>
              </a:rPr>
            </a:br>
            <a:r>
              <a:rPr lang="it-IT" sz="2000" b="1" dirty="0" smtClean="0">
                <a:solidFill>
                  <a:schemeClr val="bg1"/>
                </a:solidFill>
              </a:rPr>
              <a:t/>
            </a:r>
            <a:br>
              <a:rPr lang="it-IT" sz="2000" b="1" dirty="0" smtClean="0">
                <a:solidFill>
                  <a:schemeClr val="bg1"/>
                </a:solidFill>
              </a:rPr>
            </a:br>
            <a:r>
              <a:rPr lang="it-IT" sz="2000" b="1" dirty="0" smtClean="0">
                <a:solidFill>
                  <a:schemeClr val="bg1"/>
                </a:solidFill>
              </a:rPr>
              <a:t>Considerate se questo è un uomo</a:t>
            </a:r>
            <a:br>
              <a:rPr lang="it-IT" sz="2000" b="1" dirty="0" smtClean="0">
                <a:solidFill>
                  <a:schemeClr val="bg1"/>
                </a:solidFill>
              </a:rPr>
            </a:br>
            <a:r>
              <a:rPr lang="it-IT" sz="2000" b="1" dirty="0" smtClean="0">
                <a:solidFill>
                  <a:schemeClr val="bg1"/>
                </a:solidFill>
              </a:rPr>
              <a:t>che lavora nel fango</a:t>
            </a:r>
            <a:br>
              <a:rPr lang="it-IT" sz="2000" b="1" dirty="0" smtClean="0">
                <a:solidFill>
                  <a:schemeClr val="bg1"/>
                </a:solidFill>
              </a:rPr>
            </a:br>
            <a:r>
              <a:rPr lang="it-IT" sz="2000" b="1" dirty="0" smtClean="0">
                <a:solidFill>
                  <a:schemeClr val="bg1"/>
                </a:solidFill>
              </a:rPr>
              <a:t>che non conosce pace</a:t>
            </a:r>
            <a:br>
              <a:rPr lang="it-IT" sz="2000" b="1" dirty="0" smtClean="0">
                <a:solidFill>
                  <a:schemeClr val="bg1"/>
                </a:solidFill>
              </a:rPr>
            </a:br>
            <a:r>
              <a:rPr lang="it-IT" sz="2000" b="1" dirty="0" smtClean="0">
                <a:solidFill>
                  <a:schemeClr val="bg1"/>
                </a:solidFill>
              </a:rPr>
              <a:t>che lotta per mezzo pane</a:t>
            </a:r>
            <a:br>
              <a:rPr lang="it-IT" sz="2000" b="1" dirty="0" smtClean="0">
                <a:solidFill>
                  <a:schemeClr val="bg1"/>
                </a:solidFill>
              </a:rPr>
            </a:br>
            <a:r>
              <a:rPr lang="it-IT" sz="2000" b="1" dirty="0" smtClean="0">
                <a:solidFill>
                  <a:schemeClr val="bg1"/>
                </a:solidFill>
              </a:rPr>
              <a:t>che muore per un si o per un no.</a:t>
            </a:r>
            <a:br>
              <a:rPr lang="it-IT" sz="2000" b="1" dirty="0" smtClean="0">
                <a:solidFill>
                  <a:schemeClr val="bg1"/>
                </a:solidFill>
              </a:rPr>
            </a:br>
            <a:r>
              <a:rPr lang="it-IT" sz="2000" b="1" dirty="0" smtClean="0">
                <a:solidFill>
                  <a:schemeClr val="bg1"/>
                </a:solidFill>
              </a:rPr>
              <a:t/>
            </a:r>
            <a:br>
              <a:rPr lang="it-IT" sz="2000" b="1" dirty="0" smtClean="0">
                <a:solidFill>
                  <a:schemeClr val="bg1"/>
                </a:solidFill>
              </a:rPr>
            </a:br>
            <a:r>
              <a:rPr lang="it-IT" sz="2000" b="1" dirty="0" smtClean="0">
                <a:solidFill>
                  <a:schemeClr val="bg1"/>
                </a:solidFill>
              </a:rPr>
              <a:t>Considerate se questa è una donna,</a:t>
            </a:r>
            <a:br>
              <a:rPr lang="it-IT" sz="2000" b="1" dirty="0" smtClean="0">
                <a:solidFill>
                  <a:schemeClr val="bg1"/>
                </a:solidFill>
              </a:rPr>
            </a:br>
            <a:r>
              <a:rPr lang="it-IT" sz="2000" b="1" dirty="0" smtClean="0">
                <a:solidFill>
                  <a:schemeClr val="bg1"/>
                </a:solidFill>
              </a:rPr>
              <a:t>senza capelli e senza nome</a:t>
            </a:r>
            <a:br>
              <a:rPr lang="it-IT" sz="2000" b="1" dirty="0" smtClean="0">
                <a:solidFill>
                  <a:schemeClr val="bg1"/>
                </a:solidFill>
              </a:rPr>
            </a:br>
            <a:r>
              <a:rPr lang="it-IT" sz="2000" b="1" dirty="0" smtClean="0">
                <a:solidFill>
                  <a:schemeClr val="bg1"/>
                </a:solidFill>
              </a:rPr>
              <a:t>senza più forza di ricordare</a:t>
            </a:r>
            <a:br>
              <a:rPr lang="it-IT" sz="2000" b="1" dirty="0" smtClean="0">
                <a:solidFill>
                  <a:schemeClr val="bg1"/>
                </a:solidFill>
              </a:rPr>
            </a:br>
            <a:r>
              <a:rPr lang="it-IT" sz="2000" b="1" dirty="0" smtClean="0">
                <a:solidFill>
                  <a:schemeClr val="bg1"/>
                </a:solidFill>
              </a:rPr>
              <a:t>vuoti gli occhi e freddo il grembo</a:t>
            </a:r>
            <a:br>
              <a:rPr lang="it-IT" sz="2000" b="1" dirty="0" smtClean="0">
                <a:solidFill>
                  <a:schemeClr val="bg1"/>
                </a:solidFill>
              </a:rPr>
            </a:br>
            <a:r>
              <a:rPr lang="it-IT" sz="2000" b="1" dirty="0" smtClean="0">
                <a:solidFill>
                  <a:schemeClr val="bg1"/>
                </a:solidFill>
              </a:rPr>
              <a:t>come una rana d'inverno.</a:t>
            </a:r>
            <a:endParaRPr lang="it-IT" sz="2000" b="1" dirty="0">
              <a:solidFill>
                <a:schemeClr val="bg1"/>
              </a:solidFill>
            </a:endParaRPr>
          </a:p>
        </p:txBody>
      </p:sp>
      <p:sp>
        <p:nvSpPr>
          <p:cNvPr id="3" name="Rettangolo 2"/>
          <p:cNvSpPr/>
          <p:nvPr/>
        </p:nvSpPr>
        <p:spPr>
          <a:xfrm>
            <a:off x="4572000" y="1071546"/>
            <a:ext cx="4572000" cy="3170099"/>
          </a:xfrm>
          <a:prstGeom prst="rect">
            <a:avLst/>
          </a:prstGeom>
        </p:spPr>
        <p:txBody>
          <a:bodyPr>
            <a:spAutoFit/>
          </a:bodyPr>
          <a:lstStyle/>
          <a:p>
            <a:r>
              <a:rPr lang="it-IT" sz="2000" b="1" dirty="0" smtClean="0">
                <a:solidFill>
                  <a:schemeClr val="bg1"/>
                </a:solidFill>
              </a:rPr>
              <a:t>Meditate che questo è stato:</a:t>
            </a:r>
            <a:br>
              <a:rPr lang="it-IT" sz="2000" b="1" dirty="0" smtClean="0">
                <a:solidFill>
                  <a:schemeClr val="bg1"/>
                </a:solidFill>
              </a:rPr>
            </a:br>
            <a:r>
              <a:rPr lang="it-IT" sz="2000" b="1" dirty="0" smtClean="0">
                <a:solidFill>
                  <a:schemeClr val="bg1"/>
                </a:solidFill>
              </a:rPr>
              <a:t>vi comando queste parole.</a:t>
            </a:r>
            <a:br>
              <a:rPr lang="it-IT" sz="2000" b="1" dirty="0" smtClean="0">
                <a:solidFill>
                  <a:schemeClr val="bg1"/>
                </a:solidFill>
              </a:rPr>
            </a:br>
            <a:r>
              <a:rPr lang="it-IT" sz="2000" b="1" dirty="0" smtClean="0">
                <a:solidFill>
                  <a:schemeClr val="bg1"/>
                </a:solidFill>
              </a:rPr>
              <a:t>Scolpitele nel vostro cuore</a:t>
            </a:r>
            <a:br>
              <a:rPr lang="it-IT" sz="2000" b="1" dirty="0" smtClean="0">
                <a:solidFill>
                  <a:schemeClr val="bg1"/>
                </a:solidFill>
              </a:rPr>
            </a:br>
            <a:r>
              <a:rPr lang="it-IT" sz="2000" b="1" dirty="0" smtClean="0">
                <a:solidFill>
                  <a:schemeClr val="bg1"/>
                </a:solidFill>
              </a:rPr>
              <a:t>stando in casa andando per via,</a:t>
            </a:r>
            <a:br>
              <a:rPr lang="it-IT" sz="2000" b="1" dirty="0" smtClean="0">
                <a:solidFill>
                  <a:schemeClr val="bg1"/>
                </a:solidFill>
              </a:rPr>
            </a:br>
            <a:r>
              <a:rPr lang="it-IT" sz="2000" b="1" dirty="0" smtClean="0">
                <a:solidFill>
                  <a:schemeClr val="bg1"/>
                </a:solidFill>
              </a:rPr>
              <a:t>coricandovi, alzandovi.</a:t>
            </a:r>
            <a:br>
              <a:rPr lang="it-IT" sz="2000" b="1" dirty="0" smtClean="0">
                <a:solidFill>
                  <a:schemeClr val="bg1"/>
                </a:solidFill>
              </a:rPr>
            </a:br>
            <a:r>
              <a:rPr lang="it-IT" sz="2000" b="1" dirty="0" smtClean="0">
                <a:solidFill>
                  <a:schemeClr val="bg1"/>
                </a:solidFill>
              </a:rPr>
              <a:t>Ripetetele ai vostri figli.</a:t>
            </a:r>
            <a:br>
              <a:rPr lang="it-IT" sz="2000" b="1" dirty="0" smtClean="0">
                <a:solidFill>
                  <a:schemeClr val="bg1"/>
                </a:solidFill>
              </a:rPr>
            </a:br>
            <a:r>
              <a:rPr lang="it-IT" sz="2000" b="1" dirty="0" smtClean="0">
                <a:solidFill>
                  <a:schemeClr val="bg1"/>
                </a:solidFill>
              </a:rPr>
              <a:t/>
            </a:r>
            <a:br>
              <a:rPr lang="it-IT" sz="2000" b="1" dirty="0" smtClean="0">
                <a:solidFill>
                  <a:schemeClr val="bg1"/>
                </a:solidFill>
              </a:rPr>
            </a:br>
            <a:r>
              <a:rPr lang="it-IT" sz="2000" b="1" dirty="0" smtClean="0">
                <a:solidFill>
                  <a:schemeClr val="bg1"/>
                </a:solidFill>
              </a:rPr>
              <a:t>O vi si sfaccia la casa,</a:t>
            </a:r>
            <a:br>
              <a:rPr lang="it-IT" sz="2000" b="1" dirty="0" smtClean="0">
                <a:solidFill>
                  <a:schemeClr val="bg1"/>
                </a:solidFill>
              </a:rPr>
            </a:br>
            <a:r>
              <a:rPr lang="it-IT" sz="2000" b="1" dirty="0" smtClean="0">
                <a:solidFill>
                  <a:schemeClr val="bg1"/>
                </a:solidFill>
              </a:rPr>
              <a:t>la malattia vi impedisca,</a:t>
            </a:r>
            <a:br>
              <a:rPr lang="it-IT" sz="2000" b="1" dirty="0" smtClean="0">
                <a:solidFill>
                  <a:schemeClr val="bg1"/>
                </a:solidFill>
              </a:rPr>
            </a:br>
            <a:r>
              <a:rPr lang="it-IT" sz="2000" b="1" dirty="0" smtClean="0">
                <a:solidFill>
                  <a:schemeClr val="bg1"/>
                </a:solidFill>
              </a:rPr>
              <a:t>i vostri nati torcano il viso da voi</a:t>
            </a:r>
            <a:r>
              <a:rPr lang="it-IT" sz="2000" dirty="0" smtClean="0">
                <a:solidFill>
                  <a:schemeClr val="bg1"/>
                </a:solidFill>
              </a:rPr>
              <a:t>. </a:t>
            </a:r>
            <a:endParaRPr lang="it-IT" sz="2000" dirty="0">
              <a:solidFill>
                <a:schemeClr val="bg1"/>
              </a:solidFill>
            </a:endParaRPr>
          </a:p>
        </p:txBody>
      </p:sp>
      <p:sp>
        <p:nvSpPr>
          <p:cNvPr id="4" name="Rettangolo 3"/>
          <p:cNvSpPr/>
          <p:nvPr/>
        </p:nvSpPr>
        <p:spPr>
          <a:xfrm>
            <a:off x="357158" y="0"/>
            <a:ext cx="8501122" cy="584775"/>
          </a:xfrm>
          <a:prstGeom prst="rect">
            <a:avLst/>
          </a:prstGeom>
        </p:spPr>
        <p:txBody>
          <a:bodyPr wrap="square">
            <a:spAutoFit/>
          </a:bodyPr>
          <a:lstStyle/>
          <a:p>
            <a:r>
              <a:rPr lang="it-IT" sz="3200" b="1" dirty="0" smtClean="0"/>
              <a:t>SE QUESTO È UN UOMO - PRIMO LEVI</a:t>
            </a:r>
            <a:endParaRPr lang="it-IT" sz="3200" dirty="0"/>
          </a:p>
        </p:txBody>
      </p:sp>
    </p:spTree>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4000"/>
          </a:blip>
          <a:srcRect/>
          <a:stretch>
            <a:fillRect l="-3000" r="-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0"/>
            <a:ext cx="9144000" cy="461665"/>
          </a:xfrm>
          <a:prstGeom prst="rect">
            <a:avLst/>
          </a:prstGeom>
          <a:noFill/>
        </p:spPr>
        <p:txBody>
          <a:bodyPr wrap="square" rtlCol="0">
            <a:spAutoFit/>
          </a:bodyPr>
          <a:lstStyle/>
          <a:p>
            <a:r>
              <a:rPr lang="it-IT" sz="2400" dirty="0" smtClean="0">
                <a:solidFill>
                  <a:srgbClr val="FF0000"/>
                </a:solidFill>
              </a:rPr>
              <a:t>Pareri personali:</a:t>
            </a:r>
            <a:endParaRPr lang="it-IT" sz="2400" dirty="0">
              <a:solidFill>
                <a:srgbClr val="FF0000"/>
              </a:solidFill>
            </a:endParaRPr>
          </a:p>
        </p:txBody>
      </p:sp>
      <p:sp>
        <p:nvSpPr>
          <p:cNvPr id="16385" name="Rectangle 1"/>
          <p:cNvSpPr>
            <a:spLocks noChangeArrowheads="1"/>
          </p:cNvSpPr>
          <p:nvPr/>
        </p:nvSpPr>
        <p:spPr bwMode="auto">
          <a:xfrm>
            <a:off x="0" y="50004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La malvagità che ci fu in tempo di guerra nei campi di concentramento verso persone innocenti fu una dura verità che si spera che non succederà mai più perché le persone che ebbero causato tutta quella crudeltà furono persone senza cuore che non provano sentimenti..un po’ come dei robot..che non si rendono conto di tutto quello che stanno facendo perché,secondo noi,se avrebbero ragionato e se si sarebbero posti la domanda:&lt;&lt;E se io fossi al loro posto?&gt;&gt;.</a:t>
            </a:r>
            <a:endParaRPr kumimoji="0" lang="it-IT"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La risposta,gli avrebbe fatti un po’ ragionare e magari si sarebbero resi conto di tutto il male che stavano facendo a povera gente..</a:t>
            </a:r>
            <a:endParaRPr kumimoji="0" lang="it-IT"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Questa brutta esperienza, che si ricorda tutti gli anni durante la giornata del 27 gennaio,ci fa ragionare e capire di non fare del male e di rispettare tutta la gente perché tutti noi viviamo in una società e bisogna rispettarsi a vicenda,non importa di che razza si è,in quale dio si crede o di che colore è la pelle,l’importante è volerci bene.</a:t>
            </a:r>
            <a:endParaRPr kumimoji="0" lang="it-IT" sz="2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357166"/>
            <a:ext cx="9144000" cy="3970318"/>
          </a:xfrm>
          <a:prstGeom prst="rect">
            <a:avLst/>
          </a:prstGeom>
        </p:spPr>
        <p:txBody>
          <a:bodyPr wrap="square">
            <a:spAutoFit/>
          </a:bodyPr>
          <a:lstStyle/>
          <a:p>
            <a:pPr lvl="0" algn="ctr" eaLnBrk="0" fontAlgn="base" hangingPunct="0">
              <a:spcBef>
                <a:spcPct val="0"/>
              </a:spcBef>
              <a:spcAft>
                <a:spcPct val="0"/>
              </a:spcAft>
            </a:pPr>
            <a:r>
              <a:rPr lang="it-IT" sz="3600" b="1" dirty="0" smtClean="0">
                <a:solidFill>
                  <a:schemeClr val="accent3">
                    <a:lumMod val="60000"/>
                    <a:lumOff val="40000"/>
                  </a:schemeClr>
                </a:solidFill>
                <a:latin typeface="Calibri" pitchFamily="34" charset="0"/>
                <a:ea typeface="Calibri" pitchFamily="34" charset="0"/>
                <a:cs typeface="Times New Roman" pitchFamily="18" charset="0"/>
              </a:rPr>
              <a:t>A noi fare questo progetto è piaciuto molto perché facendo ricerche su internet abbiamo imparato cose che prima non sapevamo e che a volte la realtà non sembra davvero così crudele come è perché non ci accorgiamo di quello che succede intorno a noi ogni giorno. Per questo ci possiamo ritenere fortunati.</a:t>
            </a:r>
            <a:endParaRPr lang="it-IT" sz="2800" dirty="0" smtClean="0">
              <a:solidFill>
                <a:schemeClr val="accent3">
                  <a:lumMod val="60000"/>
                  <a:lumOff val="40000"/>
                </a:schemeClr>
              </a:solidFill>
              <a:latin typeface="Arial" pitchFamily="34" charset="0"/>
              <a:cs typeface="Arial" pitchFamily="34" charset="0"/>
            </a:endParaRPr>
          </a:p>
        </p:txBody>
      </p:sp>
      <p:sp>
        <p:nvSpPr>
          <p:cNvPr id="3" name="CasellaDiTesto 2"/>
          <p:cNvSpPr txBox="1"/>
          <p:nvPr/>
        </p:nvSpPr>
        <p:spPr>
          <a:xfrm>
            <a:off x="2000232" y="4929198"/>
            <a:ext cx="5215006" cy="523220"/>
          </a:xfrm>
          <a:prstGeom prst="rect">
            <a:avLst/>
          </a:prstGeom>
          <a:noFill/>
        </p:spPr>
        <p:txBody>
          <a:bodyPr wrap="square" rtlCol="0">
            <a:spAutoFit/>
          </a:bodyPr>
          <a:lstStyle/>
          <a:p>
            <a:r>
              <a:rPr lang="it-IT" sz="2800" b="1" i="1" dirty="0" smtClean="0">
                <a:latin typeface="Arial Black" pitchFamily="34" charset="0"/>
              </a:rPr>
              <a:t>Samanta Elena Alessia</a:t>
            </a:r>
            <a:endParaRPr lang="it-IT" sz="2800" b="1" i="1" dirty="0">
              <a:latin typeface="Arial Black" pitchFamily="34" charset="0"/>
            </a:endParaRPr>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grayscl/>
            <a:lum bright="40000"/>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4572000" y="1571612"/>
            <a:ext cx="4572000" cy="4801314"/>
          </a:xfrm>
          <a:prstGeom prst="rect">
            <a:avLst/>
          </a:prstGeom>
        </p:spPr>
        <p:txBody>
          <a:bodyPr wrap="square">
            <a:spAutoFit/>
          </a:bodyPr>
          <a:lstStyle/>
          <a:p>
            <a:pPr algn="ctr"/>
            <a:r>
              <a:rPr lang="it-IT" b="1" dirty="0" smtClean="0">
                <a:solidFill>
                  <a:srgbClr val="000000"/>
                </a:solidFill>
                <a:latin typeface="Arial Black" pitchFamily="34" charset="0"/>
              </a:rPr>
              <a:t>"IL LAVORO RENDE LIBERI“  </a:t>
            </a:r>
            <a:r>
              <a:rPr lang="it-IT" dirty="0" smtClean="0">
                <a:solidFill>
                  <a:srgbClr val="000000"/>
                </a:solidFill>
                <a:latin typeface="Arial Black" pitchFamily="34" charset="0"/>
              </a:rPr>
              <a:t>era il beffardo messaggio di benvenuto posto all'ingresso di numerosi campi di concentramento nazisti durante la seconda guerra mondiale.</a:t>
            </a:r>
          </a:p>
          <a:p>
            <a:pPr algn="ctr"/>
            <a:r>
              <a:rPr lang="it-IT" dirty="0" smtClean="0">
                <a:solidFill>
                  <a:srgbClr val="000000"/>
                </a:solidFill>
                <a:latin typeface="Arial Black" pitchFamily="34" charset="0"/>
              </a:rPr>
              <a:t>La scritta assunse nel tempo un forte significato simbolico, essendo in grado di riassumere in sé tutta la menzogna, la crudeltà e la barbarie dei campi di concentramento nazisti, nei quali i lavori forzati, la condizione di privazione inumana dei prigionieri e soprattutto il destino finale di morte, stridevano con grottesca ironia.</a:t>
            </a:r>
            <a:endParaRPr lang="it-IT" dirty="0">
              <a:solidFill>
                <a:srgbClr val="000000"/>
              </a:solidFill>
              <a:latin typeface="Arial Black" pitchFamily="34" charset="0"/>
            </a:endParaRPr>
          </a:p>
        </p:txBody>
      </p:sp>
      <p:pic>
        <p:nvPicPr>
          <p:cNvPr id="3" name="Immagine 2"/>
          <p:cNvPicPr/>
          <p:nvPr/>
        </p:nvPicPr>
        <p:blipFill>
          <a:blip r:embed="rId3"/>
          <a:srcRect/>
          <a:stretch>
            <a:fillRect/>
          </a:stretch>
        </p:blipFill>
        <p:spPr bwMode="auto">
          <a:xfrm>
            <a:off x="0" y="1643050"/>
            <a:ext cx="4572000" cy="3881449"/>
          </a:xfrm>
          <a:prstGeom prst="ellipse">
            <a:avLst/>
          </a:prstGeom>
          <a:ln>
            <a:noFill/>
          </a:ln>
          <a:effectLst>
            <a:softEdge rad="112500"/>
          </a:effectLst>
        </p:spPr>
      </p:pic>
      <p:sp>
        <p:nvSpPr>
          <p:cNvPr id="4" name="Rettangolo 3"/>
          <p:cNvSpPr/>
          <p:nvPr/>
        </p:nvSpPr>
        <p:spPr>
          <a:xfrm>
            <a:off x="0" y="0"/>
            <a:ext cx="9144000" cy="1754326"/>
          </a:xfrm>
          <a:prstGeom prst="rect">
            <a:avLst/>
          </a:prstGeom>
          <a:noFill/>
        </p:spPr>
        <p:txBody>
          <a:bodyPr wrap="square" lIns="91440" tIns="45720" rIns="91440" bIns="45720">
            <a:spAutoFit/>
          </a:bodyPr>
          <a:lstStyle/>
          <a:p>
            <a:pPr algn="ctr"/>
            <a:r>
              <a:rPr lang="it-IT"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ARBEIT </a:t>
            </a:r>
          </a:p>
          <a:p>
            <a:pPr algn="ctr"/>
            <a:r>
              <a:rPr lang="it-IT"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MACHT FREI</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grayscl/>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0" y="1964353"/>
            <a:ext cx="5500726" cy="4462760"/>
          </a:xfrm>
          <a:prstGeom prst="rect">
            <a:avLst/>
          </a:prstGeom>
        </p:spPr>
        <p:txBody>
          <a:bodyPr wrap="square">
            <a:spAutoFit/>
          </a:bodyPr>
          <a:lstStyle/>
          <a:p>
            <a:pPr algn="ctr"/>
            <a:r>
              <a:rPr lang="it-IT" sz="3200" dirty="0" smtClean="0">
                <a:solidFill>
                  <a:schemeClr val="accent6"/>
                </a:solidFill>
              </a:rPr>
              <a:t/>
            </a:r>
            <a:br>
              <a:rPr lang="it-IT" sz="3200" dirty="0" smtClean="0">
                <a:solidFill>
                  <a:schemeClr val="accent6"/>
                </a:solidFill>
              </a:rPr>
            </a:br>
            <a:r>
              <a:rPr lang="it-IT" sz="2800" dirty="0" smtClean="0">
                <a:solidFill>
                  <a:schemeClr val="accent6"/>
                </a:solidFill>
              </a:rPr>
              <a:t>Questo campo fu uno dei più grandi campi di concentramento in Germania , dove circa 100.000 prigionieri morirono per fucilazione , di stenti, di fame, di dissenteria e di polmonite, oltre che di esperimenti medici. Molti furono anche eliminati con i gas di scarico dei camion. </a:t>
            </a:r>
            <a:endParaRPr lang="it-IT" sz="2800" dirty="0">
              <a:solidFill>
                <a:schemeClr val="accent6"/>
              </a:solidFill>
            </a:endParaRPr>
          </a:p>
        </p:txBody>
      </p:sp>
      <p:pic>
        <p:nvPicPr>
          <p:cNvPr id="164866" name="Picture 2" descr="http://www.nuok.it/wp-content/uploads/2012/02/Sachsenhausen4-592x444.jpg"/>
          <p:cNvPicPr>
            <a:picLocks noChangeAspect="1" noChangeArrowheads="1"/>
          </p:cNvPicPr>
          <p:nvPr/>
        </p:nvPicPr>
        <p:blipFill>
          <a:blip r:embed="rId3"/>
          <a:srcRect/>
          <a:stretch>
            <a:fillRect/>
          </a:stretch>
        </p:blipFill>
        <p:spPr bwMode="auto">
          <a:xfrm>
            <a:off x="285720" y="285728"/>
            <a:ext cx="2714644" cy="20359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4868" name="Picture 4" descr="http://umsoi.org/wp-content/uploads/2012/10/1.jpg"/>
          <p:cNvPicPr>
            <a:picLocks noChangeAspect="1" noChangeArrowheads="1"/>
          </p:cNvPicPr>
          <p:nvPr/>
        </p:nvPicPr>
        <p:blipFill>
          <a:blip r:embed="rId4"/>
          <a:srcRect/>
          <a:stretch>
            <a:fillRect/>
          </a:stretch>
        </p:blipFill>
        <p:spPr bwMode="auto">
          <a:xfrm>
            <a:off x="5006300" y="3143248"/>
            <a:ext cx="4137700" cy="2856208"/>
          </a:xfrm>
          <a:prstGeom prst="rect">
            <a:avLst/>
          </a:prstGeom>
          <a:solidFill>
            <a:srgbClr val="FFFFFF">
              <a:shade val="85000"/>
            </a:srgbClr>
          </a:solidFill>
          <a:ln w="190500" cap="rnd">
            <a:solidFill>
              <a:srgbClr val="FFFFFF"/>
            </a:solidFill>
          </a:ln>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64873" name="Picture 9" descr="http://www.portalestoria.net/IMAGES%20255/Bandiera_animata_flag_Germania_Mercantile_1935-1945%5b1%5d.gif"/>
          <p:cNvPicPr>
            <a:picLocks noChangeAspect="1" noChangeArrowheads="1" noCrop="1"/>
          </p:cNvPicPr>
          <p:nvPr/>
        </p:nvPicPr>
        <p:blipFill>
          <a:blip r:embed="rId5"/>
          <a:srcRect/>
          <a:stretch>
            <a:fillRect/>
          </a:stretch>
        </p:blipFill>
        <p:spPr bwMode="auto">
          <a:xfrm>
            <a:off x="5143504" y="357165"/>
            <a:ext cx="3214710" cy="19452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par>
                                <p:cTn id="11" presetID="14" presetClass="entr" presetSubtype="10" fill="hold" nodeType="withEffect">
                                  <p:stCondLst>
                                    <p:cond delay="0"/>
                                  </p:stCondLst>
                                  <p:childTnLst>
                                    <p:set>
                                      <p:cBhvr>
                                        <p:cTn id="12" dur="1" fill="hold">
                                          <p:stCondLst>
                                            <p:cond delay="0"/>
                                          </p:stCondLst>
                                        </p:cTn>
                                        <p:tgtEl>
                                          <p:spTgt spid="164873"/>
                                        </p:tgtEl>
                                        <p:attrNameLst>
                                          <p:attrName>style.visibility</p:attrName>
                                        </p:attrNameLst>
                                      </p:cBhvr>
                                      <p:to>
                                        <p:strVal val="visible"/>
                                      </p:to>
                                    </p:set>
                                    <p:animEffect transition="in" filter="randombar(horizontal)">
                                      <p:cBhvr>
                                        <p:cTn id="13" dur="500"/>
                                        <p:tgtEl>
                                          <p:spTgt spid="16487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4868"/>
                                        </p:tgtEl>
                                        <p:attrNameLst>
                                          <p:attrName>style.visibility</p:attrName>
                                        </p:attrNameLst>
                                      </p:cBhvr>
                                      <p:to>
                                        <p:strVal val="visible"/>
                                      </p:to>
                                    </p:set>
                                    <p:anim calcmode="lin" valueType="num">
                                      <p:cBhvr>
                                        <p:cTn id="16" dur="1000" fill="hold"/>
                                        <p:tgtEl>
                                          <p:spTgt spid="164868"/>
                                        </p:tgtEl>
                                        <p:attrNameLst>
                                          <p:attrName>ppt_w</p:attrName>
                                        </p:attrNameLst>
                                      </p:cBhvr>
                                      <p:tavLst>
                                        <p:tav tm="0">
                                          <p:val>
                                            <p:strVal val="#ppt_w+.3"/>
                                          </p:val>
                                        </p:tav>
                                        <p:tav tm="100000">
                                          <p:val>
                                            <p:strVal val="#ppt_w"/>
                                          </p:val>
                                        </p:tav>
                                      </p:tavLst>
                                    </p:anim>
                                    <p:anim calcmode="lin" valueType="num">
                                      <p:cBhvr>
                                        <p:cTn id="17" dur="1000" fill="hold"/>
                                        <p:tgtEl>
                                          <p:spTgt spid="164868"/>
                                        </p:tgtEl>
                                        <p:attrNameLst>
                                          <p:attrName>ppt_h</p:attrName>
                                        </p:attrNameLst>
                                      </p:cBhvr>
                                      <p:tavLst>
                                        <p:tav tm="0">
                                          <p:val>
                                            <p:strVal val="#ppt_h"/>
                                          </p:val>
                                        </p:tav>
                                        <p:tav tm="100000">
                                          <p:val>
                                            <p:strVal val="#ppt_h"/>
                                          </p:val>
                                        </p:tav>
                                      </p:tavLst>
                                    </p:anim>
                                    <p:animEffect transition="in" filter="fade">
                                      <p:cBhvr>
                                        <p:cTn id="18" dur="1000"/>
                                        <p:tgtEl>
                                          <p:spTgt spid="164868"/>
                                        </p:tgtEl>
                                      </p:cBhvr>
                                    </p:animEffect>
                                  </p:childTnLst>
                                </p:cTn>
                              </p:par>
                              <p:par>
                                <p:cTn id="19" presetID="26" presetClass="entr" presetSubtype="0" fill="hold" nodeType="withEffect">
                                  <p:stCondLst>
                                    <p:cond delay="0"/>
                                  </p:stCondLst>
                                  <p:childTnLst>
                                    <p:set>
                                      <p:cBhvr>
                                        <p:cTn id="20" dur="1" fill="hold">
                                          <p:stCondLst>
                                            <p:cond delay="0"/>
                                          </p:stCondLst>
                                        </p:cTn>
                                        <p:tgtEl>
                                          <p:spTgt spid="164866"/>
                                        </p:tgtEl>
                                        <p:attrNameLst>
                                          <p:attrName>style.visibility</p:attrName>
                                        </p:attrNameLst>
                                      </p:cBhvr>
                                      <p:to>
                                        <p:strVal val="visible"/>
                                      </p:to>
                                    </p:set>
                                    <p:animEffect transition="in" filter="wipe(down)">
                                      <p:cBhvr>
                                        <p:cTn id="21" dur="580">
                                          <p:stCondLst>
                                            <p:cond delay="0"/>
                                          </p:stCondLst>
                                        </p:cTn>
                                        <p:tgtEl>
                                          <p:spTgt spid="164866"/>
                                        </p:tgtEl>
                                      </p:cBhvr>
                                    </p:animEffect>
                                    <p:anim calcmode="lin" valueType="num">
                                      <p:cBhvr>
                                        <p:cTn id="22"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27" dur="26">
                                          <p:stCondLst>
                                            <p:cond delay="650"/>
                                          </p:stCondLst>
                                        </p:cTn>
                                        <p:tgtEl>
                                          <p:spTgt spid="164866"/>
                                        </p:tgtEl>
                                      </p:cBhvr>
                                      <p:to x="100000" y="60000"/>
                                    </p:animScale>
                                    <p:animScale>
                                      <p:cBhvr>
                                        <p:cTn id="28" dur="166" decel="50000">
                                          <p:stCondLst>
                                            <p:cond delay="676"/>
                                          </p:stCondLst>
                                        </p:cTn>
                                        <p:tgtEl>
                                          <p:spTgt spid="164866"/>
                                        </p:tgtEl>
                                      </p:cBhvr>
                                      <p:to x="100000" y="100000"/>
                                    </p:animScale>
                                    <p:animScale>
                                      <p:cBhvr>
                                        <p:cTn id="29" dur="26">
                                          <p:stCondLst>
                                            <p:cond delay="1312"/>
                                          </p:stCondLst>
                                        </p:cTn>
                                        <p:tgtEl>
                                          <p:spTgt spid="164866"/>
                                        </p:tgtEl>
                                      </p:cBhvr>
                                      <p:to x="100000" y="80000"/>
                                    </p:animScale>
                                    <p:animScale>
                                      <p:cBhvr>
                                        <p:cTn id="30" dur="166" decel="50000">
                                          <p:stCondLst>
                                            <p:cond delay="1338"/>
                                          </p:stCondLst>
                                        </p:cTn>
                                        <p:tgtEl>
                                          <p:spTgt spid="164866"/>
                                        </p:tgtEl>
                                      </p:cBhvr>
                                      <p:to x="100000" y="100000"/>
                                    </p:animScale>
                                    <p:animScale>
                                      <p:cBhvr>
                                        <p:cTn id="31" dur="26">
                                          <p:stCondLst>
                                            <p:cond delay="1642"/>
                                          </p:stCondLst>
                                        </p:cTn>
                                        <p:tgtEl>
                                          <p:spTgt spid="164866"/>
                                        </p:tgtEl>
                                      </p:cBhvr>
                                      <p:to x="100000" y="90000"/>
                                    </p:animScale>
                                    <p:animScale>
                                      <p:cBhvr>
                                        <p:cTn id="32" dur="166" decel="50000">
                                          <p:stCondLst>
                                            <p:cond delay="1668"/>
                                          </p:stCondLst>
                                        </p:cTn>
                                        <p:tgtEl>
                                          <p:spTgt spid="164866"/>
                                        </p:tgtEl>
                                      </p:cBhvr>
                                      <p:to x="100000" y="100000"/>
                                    </p:animScale>
                                    <p:animScale>
                                      <p:cBhvr>
                                        <p:cTn id="33" dur="26">
                                          <p:stCondLst>
                                            <p:cond delay="1808"/>
                                          </p:stCondLst>
                                        </p:cTn>
                                        <p:tgtEl>
                                          <p:spTgt spid="164866"/>
                                        </p:tgtEl>
                                      </p:cBhvr>
                                      <p:to x="100000" y="95000"/>
                                    </p:animScale>
                                    <p:animScale>
                                      <p:cBhvr>
                                        <p:cTn id="34" dur="166" decel="50000">
                                          <p:stCondLst>
                                            <p:cond delay="1834"/>
                                          </p:stCondLst>
                                        </p:cTn>
                                        <p:tgtEl>
                                          <p:spTgt spid="164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grayscl/>
            <a:lum bright="-17000"/>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0" y="0"/>
            <a:ext cx="4214810" cy="6740307"/>
          </a:xfrm>
          <a:prstGeom prst="rect">
            <a:avLst/>
          </a:prstGeom>
        </p:spPr>
        <p:txBody>
          <a:bodyPr wrap="square">
            <a:spAutoFit/>
          </a:bodyPr>
          <a:lstStyle/>
          <a:p>
            <a:pPr algn="ctr"/>
            <a:r>
              <a:rPr lang="it-IT" sz="1600" dirty="0" smtClean="0"/>
              <a:t> </a:t>
            </a:r>
            <a:r>
              <a:rPr lang="it-IT" sz="3600" dirty="0" smtClean="0"/>
              <a:t>Ai prigionieri venivano inoltre praticate ferite e indotte infezioni per testare l'efficacia di farmaci (ai bambini veniva inoculato il virus dell'epatite per verificare la reazione del fegato).</a:t>
            </a:r>
            <a:endParaRPr lang="it-IT" sz="1600" dirty="0" smtClean="0"/>
          </a:p>
        </p:txBody>
      </p:sp>
      <p:pic>
        <p:nvPicPr>
          <p:cNvPr id="3074" name="Picture 2" descr="C:\Users\lucia\Desktop\CAMPO SACHSENHAUSEN\campo di concentramento\esperimenti sanguinei.jpg"/>
          <p:cNvPicPr>
            <a:picLocks noChangeAspect="1" noChangeArrowheads="1"/>
          </p:cNvPicPr>
          <p:nvPr/>
        </p:nvPicPr>
        <p:blipFill>
          <a:blip r:embed="rId3"/>
          <a:srcRect/>
          <a:stretch>
            <a:fillRect/>
          </a:stretch>
        </p:blipFill>
        <p:spPr bwMode="auto">
          <a:xfrm>
            <a:off x="4786314" y="25318"/>
            <a:ext cx="4357686" cy="6832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vertical)">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Rettangolo 1"/>
          <p:cNvSpPr/>
          <p:nvPr/>
        </p:nvSpPr>
        <p:spPr>
          <a:xfrm>
            <a:off x="0" y="0"/>
            <a:ext cx="9001156" cy="7017306"/>
          </a:xfrm>
          <a:prstGeom prst="rect">
            <a:avLst/>
          </a:prstGeom>
        </p:spPr>
        <p:txBody>
          <a:bodyPr wrap="square">
            <a:spAutoFit/>
          </a:bodyPr>
          <a:lstStyle/>
          <a:p>
            <a:pPr algn="ctr"/>
            <a:r>
              <a:rPr lang="it-IT" sz="6600" b="1" dirty="0" smtClean="0">
                <a:solidFill>
                  <a:schemeClr val="accent4">
                    <a:lumMod val="50000"/>
                  </a:schemeClr>
                </a:solidFill>
              </a:rPr>
              <a:t>VITTIME</a:t>
            </a:r>
            <a:endParaRPr lang="it-IT" sz="6600" b="1" dirty="0" smtClean="0">
              <a:solidFill>
                <a:schemeClr val="bg1"/>
              </a:solidFill>
            </a:endParaRPr>
          </a:p>
          <a:p>
            <a:pPr algn="ctr"/>
            <a:r>
              <a:rPr lang="it-IT" sz="3200" b="1" dirty="0" smtClean="0">
                <a:solidFill>
                  <a:srgbClr val="C00000"/>
                </a:solidFill>
              </a:rPr>
              <a:t>Categoria	                             Numero di vittime	</a:t>
            </a:r>
          </a:p>
          <a:p>
            <a:r>
              <a:rPr lang="it-IT" sz="3200" b="1" dirty="0" smtClean="0">
                <a:solidFill>
                  <a:srgbClr val="C00000"/>
                </a:solidFill>
              </a:rPr>
              <a:t>Ebrei	                                           5,9 milioni	</a:t>
            </a:r>
          </a:p>
          <a:p>
            <a:r>
              <a:rPr lang="it-IT" sz="3200" b="1" dirty="0" smtClean="0">
                <a:solidFill>
                  <a:srgbClr val="C00000"/>
                </a:solidFill>
              </a:rPr>
              <a:t>Prigionieri di guerra sovietici	      2–3 milioni	</a:t>
            </a:r>
          </a:p>
          <a:p>
            <a:r>
              <a:rPr lang="it-IT" sz="3200" b="1" dirty="0" smtClean="0">
                <a:solidFill>
                  <a:srgbClr val="C00000"/>
                </a:solidFill>
              </a:rPr>
              <a:t>Polacchi non Ebrei	                     1,8–2 milioni	</a:t>
            </a:r>
          </a:p>
          <a:p>
            <a:r>
              <a:rPr lang="it-IT" sz="3200" b="1" dirty="0" smtClean="0">
                <a:solidFill>
                  <a:srgbClr val="C00000"/>
                </a:solidFill>
              </a:rPr>
              <a:t>Rom e Sinti	                          220.000-500.000	</a:t>
            </a:r>
          </a:p>
          <a:p>
            <a:r>
              <a:rPr lang="it-IT" sz="3200" b="1" dirty="0" smtClean="0">
                <a:solidFill>
                  <a:srgbClr val="C00000"/>
                </a:solidFill>
              </a:rPr>
              <a:t>Disabili	                                  200.000–250.000	</a:t>
            </a:r>
          </a:p>
          <a:p>
            <a:r>
              <a:rPr lang="it-IT" sz="3200" b="1" dirty="0" smtClean="0">
                <a:solidFill>
                  <a:srgbClr val="C00000"/>
                </a:solidFill>
              </a:rPr>
              <a:t>Massoni	                                    80.000–200.000	</a:t>
            </a:r>
          </a:p>
          <a:p>
            <a:r>
              <a:rPr lang="it-IT" sz="3200" b="1" dirty="0" smtClean="0">
                <a:solidFill>
                  <a:srgbClr val="C00000"/>
                </a:solidFill>
              </a:rPr>
              <a:t>Omosessuali	                               5.000–15.000	</a:t>
            </a:r>
          </a:p>
          <a:p>
            <a:r>
              <a:rPr lang="it-IT" sz="3200" b="1" dirty="0" smtClean="0">
                <a:solidFill>
                  <a:srgbClr val="C00000"/>
                </a:solidFill>
              </a:rPr>
              <a:t>Testimoni di Geova                        2.500–5.000	</a:t>
            </a:r>
          </a:p>
          <a:p>
            <a:r>
              <a:rPr lang="it-IT" sz="3200" b="1" dirty="0" smtClean="0">
                <a:solidFill>
                  <a:srgbClr val="C00000"/>
                </a:solidFill>
              </a:rPr>
              <a:t>Dissidenti politici 	                      1-1,5 milioni	</a:t>
            </a:r>
          </a:p>
          <a:p>
            <a:r>
              <a:rPr lang="it-IT" sz="3200" b="1" dirty="0" smtClean="0">
                <a:solidFill>
                  <a:srgbClr val="C00000"/>
                </a:solidFill>
              </a:rPr>
              <a:t>Slavi                                                 1-2,5 milioni	</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grayscl/>
            <a:lum bright="-15000"/>
          </a:blip>
          <a:tile tx="0" ty="0" sx="100000" sy="100000" flip="none" algn="tl"/>
        </a:blipFill>
        <a:effectLst/>
      </p:bgPr>
    </p:bg>
    <p:spTree>
      <p:nvGrpSpPr>
        <p:cNvPr id="1" name=""/>
        <p:cNvGrpSpPr/>
        <p:nvPr/>
      </p:nvGrpSpPr>
      <p:grpSpPr>
        <a:xfrm>
          <a:off x="0" y="0"/>
          <a:ext cx="0" cy="0"/>
          <a:chOff x="0" y="0"/>
          <a:chExt cx="0" cy="0"/>
        </a:xfrm>
      </p:grpSpPr>
      <p:pic>
        <p:nvPicPr>
          <p:cNvPr id="2" name="Immagine 1" descr="File:Filo spinato.JPG">
            <a:hlinkClick r:id="rId3"/>
          </p:cNvPr>
          <p:cNvPicPr/>
          <p:nvPr/>
        </p:nvPicPr>
        <p:blipFill>
          <a:blip r:embed="rId4"/>
          <a:srcRect/>
          <a:stretch>
            <a:fillRect/>
          </a:stretch>
        </p:blipFill>
        <p:spPr bwMode="auto">
          <a:xfrm>
            <a:off x="285720" y="3000372"/>
            <a:ext cx="3500462" cy="3857628"/>
          </a:xfrm>
          <a:prstGeom prst="rect">
            <a:avLst/>
          </a:prstGeom>
          <a:solidFill>
            <a:schemeClr val="bg1"/>
          </a:solidFill>
          <a:ln>
            <a:noFill/>
          </a:ln>
          <a:effectLst>
            <a:softEdge rad="112500"/>
          </a:effectLst>
        </p:spPr>
      </p:pic>
      <p:sp>
        <p:nvSpPr>
          <p:cNvPr id="4" name="CasellaDiTesto 3"/>
          <p:cNvSpPr txBox="1"/>
          <p:nvPr/>
        </p:nvSpPr>
        <p:spPr>
          <a:xfrm>
            <a:off x="3929058" y="0"/>
            <a:ext cx="5214942" cy="3708708"/>
          </a:xfrm>
          <a:prstGeom prst="rect">
            <a:avLst/>
          </a:prstGeom>
          <a:noFill/>
        </p:spPr>
        <p:txBody>
          <a:bodyPr wrap="square" rtlCol="0">
            <a:spAutoFit/>
          </a:bodyPr>
          <a:lstStyle/>
          <a:p>
            <a:pPr algn="ctr"/>
            <a:r>
              <a:rPr lang="it-IT" sz="3900" dirty="0" smtClean="0">
                <a:latin typeface="Cooper Black" pitchFamily="18" charset="0"/>
              </a:rPr>
              <a:t>Il campo era recintato da mura e da filo spinato per non fare evadere i prigionieri.</a:t>
            </a:r>
          </a:p>
          <a:p>
            <a:pPr algn="ctr"/>
            <a:endParaRPr lang="it-IT" sz="4000" dirty="0">
              <a:latin typeface="Cooper Black" pitchFamily="18" charset="0"/>
            </a:endParaRPr>
          </a:p>
        </p:txBody>
      </p:sp>
      <p:pic>
        <p:nvPicPr>
          <p:cNvPr id="5" name="Immagine 4" descr="http://1.bp.blogspot.com/_lIPvSZ7vlE4/THGk6NMREOI/AAAAAAAAAmA/J2AiyMAYOew/s400/IMG_2806.jpg">
            <a:hlinkClick r:id="rId5"/>
          </p:cNvPr>
          <p:cNvPicPr/>
          <p:nvPr/>
        </p:nvPicPr>
        <p:blipFill>
          <a:blip r:embed="rId6"/>
          <a:srcRect/>
          <a:stretch>
            <a:fillRect/>
          </a:stretch>
        </p:blipFill>
        <p:spPr bwMode="auto">
          <a:xfrm>
            <a:off x="4000496" y="3500438"/>
            <a:ext cx="5143504" cy="3357562"/>
          </a:xfrm>
          <a:prstGeom prst="rect">
            <a:avLst/>
          </a:prstGeom>
          <a:ln>
            <a:noFill/>
          </a:ln>
          <a:effectLst>
            <a:softEdge rad="112500"/>
          </a:effectLst>
        </p:spPr>
      </p:pic>
      <p:pic>
        <p:nvPicPr>
          <p:cNvPr id="167938" name="Picture 2" descr="http://www.nuok.it/wp-content/uploads/2012/02/Sachsenhausen3-592x444.jpg"/>
          <p:cNvPicPr>
            <a:picLocks noChangeAspect="1" noChangeArrowheads="1"/>
          </p:cNvPicPr>
          <p:nvPr/>
        </p:nvPicPr>
        <p:blipFill>
          <a:blip r:embed="rId7"/>
          <a:srcRect/>
          <a:stretch>
            <a:fillRect/>
          </a:stretch>
        </p:blipFill>
        <p:spPr bwMode="auto">
          <a:xfrm>
            <a:off x="0" y="1"/>
            <a:ext cx="3905243" cy="2928933"/>
          </a:xfrm>
          <a:prstGeom prst="rect">
            <a:avLst/>
          </a:prstGeom>
          <a:ln>
            <a:noFill/>
          </a:ln>
          <a:effectLst>
            <a:softEdge rad="112500"/>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67938"/>
                                        </p:tgtEl>
                                        <p:attrNameLst>
                                          <p:attrName>style.visibility</p:attrName>
                                        </p:attrNameLst>
                                      </p:cBhvr>
                                      <p:to>
                                        <p:strVal val="visible"/>
                                      </p:to>
                                    </p:set>
                                    <p:anim calcmode="lin" valueType="num">
                                      <p:cBhvr>
                                        <p:cTn id="15" dur="500" fill="hold"/>
                                        <p:tgtEl>
                                          <p:spTgt spid="167938"/>
                                        </p:tgtEl>
                                        <p:attrNameLst>
                                          <p:attrName>ppt_w</p:attrName>
                                        </p:attrNameLst>
                                      </p:cBhvr>
                                      <p:tavLst>
                                        <p:tav tm="0">
                                          <p:val>
                                            <p:fltVal val="0"/>
                                          </p:val>
                                        </p:tav>
                                        <p:tav tm="100000">
                                          <p:val>
                                            <p:strVal val="#ppt_w"/>
                                          </p:val>
                                        </p:tav>
                                      </p:tavLst>
                                    </p:anim>
                                    <p:anim calcmode="lin" valueType="num">
                                      <p:cBhvr>
                                        <p:cTn id="16" dur="500" fill="hold"/>
                                        <p:tgtEl>
                                          <p:spTgt spid="16793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grayscl/>
            <a:lum bright="40000"/>
          </a:blip>
          <a:tile tx="0" ty="0" sx="100000" sy="100000" flip="none" algn="tl"/>
        </a:blipFill>
        <a:effectLst/>
      </p:bgPr>
    </p:bg>
    <p:spTree>
      <p:nvGrpSpPr>
        <p:cNvPr id="1" name=""/>
        <p:cNvGrpSpPr/>
        <p:nvPr/>
      </p:nvGrpSpPr>
      <p:grpSpPr>
        <a:xfrm>
          <a:off x="0" y="0"/>
          <a:ext cx="0" cy="0"/>
          <a:chOff x="0" y="0"/>
          <a:chExt cx="0" cy="0"/>
        </a:xfrm>
      </p:grpSpPr>
      <p:sp>
        <p:nvSpPr>
          <p:cNvPr id="2" name="Rettangolo 1"/>
          <p:cNvSpPr/>
          <p:nvPr/>
        </p:nvSpPr>
        <p:spPr>
          <a:xfrm>
            <a:off x="0" y="0"/>
            <a:ext cx="4643438" cy="4093428"/>
          </a:xfrm>
          <a:prstGeom prst="rect">
            <a:avLst/>
          </a:prstGeom>
        </p:spPr>
        <p:txBody>
          <a:bodyPr wrap="square">
            <a:spAutoFit/>
          </a:bodyPr>
          <a:lstStyle/>
          <a:p>
            <a:pPr algn="ctr"/>
            <a:r>
              <a:rPr lang="it-IT" sz="2000" dirty="0" smtClean="0">
                <a:latin typeface="Castellar" pitchFamily="18" charset="0"/>
              </a:rPr>
              <a:t>LA COSTRUZIONE FU PROGETTATA DAGLI ARCHITETTI DELLE SS . </a:t>
            </a:r>
          </a:p>
          <a:p>
            <a:pPr algn="ctr"/>
            <a:r>
              <a:rPr lang="it-IT" sz="2000" dirty="0" smtClean="0">
                <a:latin typeface="Castellar" pitchFamily="18" charset="0"/>
              </a:rPr>
              <a:t>AL LAGER FU DATA LA FORMA DI UN TRIANGOLO EQUILATERO. </a:t>
            </a:r>
          </a:p>
          <a:p>
            <a:pPr algn="ctr"/>
            <a:r>
              <a:rPr lang="it-IT" sz="2000" dirty="0" smtClean="0">
                <a:latin typeface="Castellar" pitchFamily="18" charset="0"/>
              </a:rPr>
              <a:t>TUTTI GLI EDIFICI ERANO SIMMETRICI, RAGGRUPPATI SULLA PERPENDICOLARE E SULLA TORRE A IL PUNTO DI COMANDO SS DEL LAGER, SITUATO AL CENTRO DEL LATO PRINCIPALE DEL TRIANGOLO. </a:t>
            </a:r>
            <a:endParaRPr lang="it-IT" sz="2000" dirty="0"/>
          </a:p>
        </p:txBody>
      </p:sp>
      <p:pic>
        <p:nvPicPr>
          <p:cNvPr id="3" name="Picture 2" descr="http://www.scrapbookpages.com/Sachsenhausen/SachsenhausenPhotos/Aerial.jpg"/>
          <p:cNvPicPr>
            <a:picLocks noChangeAspect="1" noChangeArrowheads="1"/>
          </p:cNvPicPr>
          <p:nvPr/>
        </p:nvPicPr>
        <p:blipFill>
          <a:blip r:embed="rId3"/>
          <a:srcRect/>
          <a:stretch>
            <a:fillRect/>
          </a:stretch>
        </p:blipFill>
        <p:spPr bwMode="auto">
          <a:xfrm>
            <a:off x="4786314" y="214290"/>
            <a:ext cx="4143858" cy="2857496"/>
          </a:xfrm>
          <a:prstGeom prst="round2DiagRect">
            <a:avLst>
              <a:gd name="adj1" fmla="val 18581"/>
              <a:gd name="adj2" fmla="val 0"/>
            </a:avLst>
          </a:prstGeom>
          <a:ln w="88900" cap="sq">
            <a:solidFill>
              <a:srgbClr val="FFFFFF"/>
            </a:solidFill>
            <a:miter lim="800000"/>
          </a:ln>
          <a:effectLst>
            <a:outerShdw blurRad="254000" algn="tl" rotWithShape="0">
              <a:srgbClr val="000000">
                <a:alpha val="43000"/>
              </a:srgbClr>
            </a:outerShdw>
          </a:effectLst>
        </p:spPr>
      </p:pic>
      <p:pic>
        <p:nvPicPr>
          <p:cNvPr id="43010" name="Picture 2" descr="http://www.scrapbookpages.com/Sachsenhausen/SachsenhausenPhotos/Map2.jpg"/>
          <p:cNvPicPr>
            <a:picLocks noChangeAspect="1" noChangeArrowheads="1"/>
          </p:cNvPicPr>
          <p:nvPr/>
        </p:nvPicPr>
        <p:blipFill>
          <a:blip r:embed="rId4"/>
          <a:srcRect/>
          <a:stretch>
            <a:fillRect/>
          </a:stretch>
        </p:blipFill>
        <p:spPr bwMode="auto">
          <a:xfrm>
            <a:off x="5143504" y="3286124"/>
            <a:ext cx="3500430" cy="35718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lucia\Desktop\CAMPO SACHSENHAUSEN\GoogleEarth_Image.jpg"/>
          <p:cNvPicPr>
            <a:picLocks noChangeAspect="1" noChangeArrowheads="1"/>
          </p:cNvPicPr>
          <p:nvPr/>
        </p:nvPicPr>
        <p:blipFill>
          <a:blip r:embed="rId5"/>
          <a:srcRect/>
          <a:stretch>
            <a:fillRect/>
          </a:stretch>
        </p:blipFill>
        <p:spPr bwMode="auto">
          <a:xfrm>
            <a:off x="214282" y="4143380"/>
            <a:ext cx="4241594" cy="27146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checkerboard(across)">
                                      <p:cBhvr>
                                        <p:cTn id="10" dur="1000"/>
                                        <p:tgtEl>
                                          <p:spTgt spid="43010"/>
                                        </p:tgtEl>
                                      </p:cBhvr>
                                    </p:animEffect>
                                  </p:childTnLst>
                                </p:cTn>
                              </p:par>
                              <p:par>
                                <p:cTn id="11" presetID="5"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heckerboard(across)">
                                      <p:cBhvr>
                                        <p:cTn id="13" dur="1000"/>
                                        <p:tgtEl>
                                          <p:spTgt spid="1026"/>
                                        </p:tgtEl>
                                      </p:cBhvr>
                                    </p:animEffect>
                                  </p:childTnLst>
                                </p:cTn>
                              </p:par>
                            </p:childTnLst>
                          </p:cTn>
                        </p:par>
                        <p:par>
                          <p:cTn id="14" fill="hold">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1287</TotalTime>
  <Words>1523</Words>
  <Application>Microsoft Office PowerPoint</Application>
  <PresentationFormat>Presentazione su schermo (4:3)</PresentationFormat>
  <Paragraphs>159</Paragraphs>
  <Slides>33</Slides>
  <Notes>2</Notes>
  <HiddenSlides>0</HiddenSlides>
  <MMClips>1</MMClips>
  <ScaleCrop>false</ScaleCrop>
  <HeadingPairs>
    <vt:vector size="4" baseType="variant">
      <vt:variant>
        <vt:lpstr>Tema</vt:lpstr>
      </vt:variant>
      <vt:variant>
        <vt:i4>1</vt:i4>
      </vt:variant>
      <vt:variant>
        <vt:lpstr>Titoli diapositive</vt:lpstr>
      </vt:variant>
      <vt:variant>
        <vt:i4>33</vt:i4>
      </vt:variant>
    </vt:vector>
  </HeadingPairs>
  <TitlesOfParts>
    <vt:vector size="34" baseType="lpstr">
      <vt:lpstr>Vertice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computer</dc:creator>
  <cp:lastModifiedBy>samanta</cp:lastModifiedBy>
  <cp:revision>154</cp:revision>
  <dcterms:created xsi:type="dcterms:W3CDTF">2012-10-29T15:35:20Z</dcterms:created>
  <dcterms:modified xsi:type="dcterms:W3CDTF">2013-02-03T12:42:54Z</dcterms:modified>
</cp:coreProperties>
</file>