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8" r:id="rId6"/>
    <p:sldId id="261" r:id="rId7"/>
    <p:sldId id="285" r:id="rId8"/>
    <p:sldId id="260" r:id="rId9"/>
    <p:sldId id="270" r:id="rId10"/>
    <p:sldId id="262" r:id="rId11"/>
    <p:sldId id="263" r:id="rId12"/>
    <p:sldId id="264" r:id="rId13"/>
    <p:sldId id="265" r:id="rId14"/>
    <p:sldId id="266" r:id="rId15"/>
    <p:sldId id="286" r:id="rId16"/>
    <p:sldId id="267" r:id="rId17"/>
    <p:sldId id="271" r:id="rId18"/>
    <p:sldId id="272" r:id="rId19"/>
    <p:sldId id="273" r:id="rId20"/>
    <p:sldId id="275" r:id="rId21"/>
    <p:sldId id="276" r:id="rId22"/>
    <p:sldId id="277" r:id="rId23"/>
    <p:sldId id="278" r:id="rId24"/>
    <p:sldId id="279" r:id="rId25"/>
    <p:sldId id="280" r:id="rId26"/>
    <p:sldId id="281" r:id="rId27"/>
    <p:sldId id="283" r:id="rId28"/>
    <p:sldId id="284" r:id="rId29"/>
    <p:sldId id="269"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0099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563" autoAdjust="0"/>
  </p:normalViewPr>
  <p:slideViewPr>
    <p:cSldViewPr>
      <p:cViewPr varScale="1">
        <p:scale>
          <a:sx n="63" d="100"/>
          <a:sy n="63" d="100"/>
        </p:scale>
        <p:origin x="-1386"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72DD0-0504-48CE-8689-3B15801A0CF0}" type="datetimeFigureOut">
              <a:rPr lang="it-IT" smtClean="0"/>
              <a:t>14/02/2013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E764A-CFF6-4BBE-9AB1-B3364D48E98B}" type="slidenum">
              <a:rPr lang="it-IT" smtClean="0"/>
              <a:t>‹N›</a:t>
            </a:fld>
            <a:endParaRPr lang="it-IT"/>
          </a:p>
        </p:txBody>
      </p:sp>
    </p:spTree>
    <p:extLst>
      <p:ext uri="{BB962C8B-B14F-4D97-AF65-F5344CB8AC3E}">
        <p14:creationId xmlns:p14="http://schemas.microsoft.com/office/powerpoint/2010/main" val="37990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02E764A-CFF6-4BBE-9AB1-B3364D48E98B}" type="slidenum">
              <a:rPr lang="it-IT" smtClean="0"/>
              <a:t>7</a:t>
            </a:fld>
            <a:endParaRPr lang="it-IT"/>
          </a:p>
        </p:txBody>
      </p:sp>
    </p:spTree>
    <p:extLst>
      <p:ext uri="{BB962C8B-B14F-4D97-AF65-F5344CB8AC3E}">
        <p14:creationId xmlns:p14="http://schemas.microsoft.com/office/powerpoint/2010/main" val="32116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7E60FC8-C910-474B-884A-E883484C2D68}" type="datetimeFigureOut">
              <a:rPr lang="it-IT" smtClean="0"/>
              <a:t>14/02/2013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119625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E60FC8-C910-474B-884A-E883484C2D68}" type="datetimeFigureOut">
              <a:rPr lang="it-IT" smtClean="0"/>
              <a:t>14/02/2013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414621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E60FC8-C910-474B-884A-E883484C2D68}" type="datetimeFigureOut">
              <a:rPr lang="it-IT" smtClean="0"/>
              <a:t>14/02/2013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9150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7E60FC8-C910-474B-884A-E883484C2D68}" type="datetimeFigureOut">
              <a:rPr lang="it-IT" smtClean="0"/>
              <a:t>14/02/2013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75508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7E60FC8-C910-474B-884A-E883484C2D68}" type="datetimeFigureOut">
              <a:rPr lang="it-IT" smtClean="0"/>
              <a:t>14/02/2013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25038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7E60FC8-C910-474B-884A-E883484C2D68}" type="datetimeFigureOut">
              <a:rPr lang="it-IT" smtClean="0"/>
              <a:t>14/02/2013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382847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7E60FC8-C910-474B-884A-E883484C2D68}" type="datetimeFigureOut">
              <a:rPr lang="it-IT" smtClean="0"/>
              <a:t>14/02/2013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40257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7E60FC8-C910-474B-884A-E883484C2D68}" type="datetimeFigureOut">
              <a:rPr lang="it-IT" smtClean="0"/>
              <a:t>14/02/2013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349165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7E60FC8-C910-474B-884A-E883484C2D68}" type="datetimeFigureOut">
              <a:rPr lang="it-IT" smtClean="0"/>
              <a:t>14/02/2013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347253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7E60FC8-C910-474B-884A-E883484C2D68}" type="datetimeFigureOut">
              <a:rPr lang="it-IT" smtClean="0"/>
              <a:t>14/02/2013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421905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7E60FC8-C910-474B-884A-E883484C2D68}" type="datetimeFigureOut">
              <a:rPr lang="it-IT" smtClean="0"/>
              <a:t>14/02/2013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D7E021-AF09-4E5B-B007-A3A30F5F05FD}" type="slidenum">
              <a:rPr lang="it-IT" smtClean="0"/>
              <a:t>‹N›</a:t>
            </a:fld>
            <a:endParaRPr lang="it-IT"/>
          </a:p>
        </p:txBody>
      </p:sp>
    </p:spTree>
    <p:extLst>
      <p:ext uri="{BB962C8B-B14F-4D97-AF65-F5344CB8AC3E}">
        <p14:creationId xmlns:p14="http://schemas.microsoft.com/office/powerpoint/2010/main" val="427047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60FC8-C910-474B-884A-E883484C2D68}" type="datetimeFigureOut">
              <a:rPr lang="it-IT" smtClean="0"/>
              <a:t>14/02/2013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7E021-AF09-4E5B-B007-A3A30F5F05FD}" type="slidenum">
              <a:rPr lang="it-IT" smtClean="0"/>
              <a:t>‹N›</a:t>
            </a:fld>
            <a:endParaRPr lang="it-IT"/>
          </a:p>
        </p:txBody>
      </p:sp>
    </p:spTree>
    <p:extLst>
      <p:ext uri="{BB962C8B-B14F-4D97-AF65-F5344CB8AC3E}">
        <p14:creationId xmlns:p14="http://schemas.microsoft.com/office/powerpoint/2010/main" val="169765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Armata_Rossa" TargetMode="External"/><Relationship Id="rId2" Type="http://schemas.openxmlformats.org/officeDocument/2006/relationships/hyperlink" Target="http://it.wikipedia.org/wiki/Primo_Levi" TargetMode="External"/><Relationship Id="rId1" Type="http://schemas.openxmlformats.org/officeDocument/2006/relationships/slideLayout" Target="../slideLayouts/slideLayout6.xml"/><Relationship Id="rId6" Type="http://schemas.openxmlformats.org/officeDocument/2006/relationships/hyperlink" Target="http://it.wikipedia.org/wiki/I_sommersi_e_i_salvati" TargetMode="External"/><Relationship Id="rId5" Type="http://schemas.openxmlformats.org/officeDocument/2006/relationships/hyperlink" Target="http://it.wikipedia.org/wiki/La_tregua_(romanzo)" TargetMode="External"/><Relationship Id="rId4" Type="http://schemas.openxmlformats.org/officeDocument/2006/relationships/hyperlink" Target="http://it.wikipedia.org/wiki/Se_questo_&#232;_un_uom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it.wikipedia.org/wiki/Resistenza_italiana" TargetMode="External"/><Relationship Id="rId2" Type="http://schemas.openxmlformats.org/officeDocument/2006/relationships/hyperlink" Target="http://it.wikipedia.org/wiki/Ondina_Peteani" TargetMode="External"/><Relationship Id="rId1" Type="http://schemas.openxmlformats.org/officeDocument/2006/relationships/slideLayout" Target="../slideLayouts/slideLayout6.xml"/><Relationship Id="rId6" Type="http://schemas.openxmlformats.org/officeDocument/2006/relationships/hyperlink" Target="http://it.wikipedia.org/wiki/Marce_della_morte" TargetMode="External"/><Relationship Id="rId5" Type="http://schemas.openxmlformats.org/officeDocument/2006/relationships/hyperlink" Target="http://it.wikipedia.org/wiki/Ravensbruck" TargetMode="External"/><Relationship Id="rId4" Type="http://schemas.openxmlformats.org/officeDocument/2006/relationships/hyperlink" Target="http://it.wikipedia.org/wiki/Ital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it.wikipedia.org/wiki/1941" TargetMode="External"/><Relationship Id="rId2" Type="http://schemas.openxmlformats.org/officeDocument/2006/relationships/hyperlink" Target="http://it.wikipedia.org/wiki/Massimiliano_Maria_Kolb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it.wikipedia.org/wiki/Bergen-Belsen" TargetMode="External"/><Relationship Id="rId3" Type="http://schemas.openxmlformats.org/officeDocument/2006/relationships/hyperlink" Target="http://it.wikipedia.org/wiki/Diario_(Anna_Frank)" TargetMode="External"/><Relationship Id="rId7" Type="http://schemas.openxmlformats.org/officeDocument/2006/relationships/hyperlink" Target="http://it.wikipedia.org/wiki/Campo_di_concentramento" TargetMode="External"/><Relationship Id="rId2" Type="http://schemas.openxmlformats.org/officeDocument/2006/relationships/hyperlink" Target="http://it.wikipedia.org/wiki/Anna_Frank" TargetMode="External"/><Relationship Id="rId1" Type="http://schemas.openxmlformats.org/officeDocument/2006/relationships/slideLayout" Target="../slideLayouts/slideLayout7.xml"/><Relationship Id="rId6" Type="http://schemas.openxmlformats.org/officeDocument/2006/relationships/hyperlink" Target="http://it.wikipedia.org/wiki/1944" TargetMode="External"/><Relationship Id="rId5" Type="http://schemas.openxmlformats.org/officeDocument/2006/relationships/hyperlink" Target="http://it.wikipedia.org/wiki/Ottobre" TargetMode="External"/><Relationship Id="rId4" Type="http://schemas.openxmlformats.org/officeDocument/2006/relationships/hyperlink" Target="http://it.wikipedia.org/wiki/Settembre" TargetMode="External"/><Relationship Id="rId9" Type="http://schemas.openxmlformats.org/officeDocument/2006/relationships/hyperlink" Target="http://it.wikipedia.org/wiki/Tifo_esantematic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it.wikipedia.org/wiki/Santa_Teresa_Benedetta_della_Croce" TargetMode="External"/><Relationship Id="rId2" Type="http://schemas.openxmlformats.org/officeDocument/2006/relationships/hyperlink" Target="http://it.wikipedia.org/wiki/Edith_Stein" TargetMode="External"/><Relationship Id="rId1" Type="http://schemas.openxmlformats.org/officeDocument/2006/relationships/slideLayout" Target="../slideLayouts/slideLayout7.xml"/><Relationship Id="rId4" Type="http://schemas.openxmlformats.org/officeDocument/2006/relationships/hyperlink" Target="http://it.wikipedia.org/wiki/Europ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it.wikipedia.org/wiki/Roma" TargetMode="External"/><Relationship Id="rId2" Type="http://schemas.openxmlformats.org/officeDocument/2006/relationships/hyperlink" Target="http://it.wikipedia.org/wiki/Piero_Terracina"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3000">
              <a:srgbClr val="C00000"/>
            </a:gs>
            <a:gs pos="94000">
              <a:schemeClr val="bg1"/>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a:gradFill>
            <a:gsLst>
              <a:gs pos="93000">
                <a:srgbClr val="00B050"/>
              </a:gs>
              <a:gs pos="33000">
                <a:schemeClr val="bg1"/>
              </a:gs>
            </a:gsLst>
            <a:path path="shape">
              <a:fillToRect l="50000" t="50000" r="50000" b="50000"/>
            </a:path>
          </a:gradFill>
        </p:spPr>
        <p:txBody>
          <a:bodyPr>
            <a:normAutofit/>
          </a:bodyPr>
          <a:lstStyle/>
          <a:p>
            <a:r>
              <a:rPr lang="it-IT" sz="8800" dirty="0" smtClean="0"/>
              <a:t> </a:t>
            </a:r>
            <a:r>
              <a:rPr lang="it-IT" sz="8800" dirty="0" err="1" smtClean="0">
                <a:solidFill>
                  <a:srgbClr val="FF0000"/>
                </a:solidFill>
              </a:rPr>
              <a:t>Donya</a:t>
            </a:r>
            <a:r>
              <a:rPr lang="it-IT" sz="8800" dirty="0" smtClean="0">
                <a:solidFill>
                  <a:srgbClr val="FF0000"/>
                </a:solidFill>
              </a:rPr>
              <a:t> </a:t>
            </a:r>
            <a:r>
              <a:rPr lang="it-IT" sz="8800" dirty="0" err="1" smtClean="0">
                <a:solidFill>
                  <a:srgbClr val="FF0000"/>
                </a:solidFill>
              </a:rPr>
              <a:t>Zaraq</a:t>
            </a:r>
            <a:r>
              <a:rPr lang="it-IT" sz="8800" dirty="0" smtClean="0">
                <a:solidFill>
                  <a:srgbClr val="FF0000"/>
                </a:solidFill>
              </a:rPr>
              <a:t> </a:t>
            </a:r>
            <a:r>
              <a:rPr lang="it-IT" sz="8800" dirty="0" smtClean="0"/>
              <a:t>e </a:t>
            </a:r>
            <a:r>
              <a:rPr lang="it-IT" sz="8800" dirty="0" err="1" smtClean="0">
                <a:solidFill>
                  <a:srgbClr val="FF0000"/>
                </a:solidFill>
              </a:rPr>
              <a:t>Anxhela</a:t>
            </a:r>
            <a:r>
              <a:rPr lang="it-IT" sz="8800" dirty="0" smtClean="0">
                <a:solidFill>
                  <a:srgbClr val="FF0000"/>
                </a:solidFill>
              </a:rPr>
              <a:t> Berberi </a:t>
            </a:r>
            <a:r>
              <a:rPr lang="it-IT" sz="8800" smtClean="0"/>
              <a:t>vi presentano.</a:t>
            </a:r>
            <a:endParaRPr lang="it-IT" sz="8800" dirty="0"/>
          </a:p>
        </p:txBody>
      </p:sp>
    </p:spTree>
    <p:extLst>
      <p:ext uri="{BB962C8B-B14F-4D97-AF65-F5344CB8AC3E}">
        <p14:creationId xmlns:p14="http://schemas.microsoft.com/office/powerpoint/2010/main" val="29793048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p:spPr>
        <p:txBody>
          <a:bodyPr/>
          <a:lstStyle/>
          <a:p>
            <a:r>
              <a:rPr lang="it-IT" sz="9600" dirty="0">
                <a:solidFill>
                  <a:prstClr val="white"/>
                </a:solidFill>
                <a:latin typeface="Blackadder ITC" pitchFamily="82" charset="0"/>
              </a:rPr>
              <a:t>Tutti ci chiedevamo perché i tedeschi prigionavano gli </a:t>
            </a:r>
            <a:r>
              <a:rPr lang="it-IT" sz="9600" dirty="0">
                <a:solidFill>
                  <a:srgbClr val="C0504D">
                    <a:lumMod val="75000"/>
                  </a:srgbClr>
                </a:solidFill>
                <a:latin typeface="Blackadder ITC" pitchFamily="82" charset="0"/>
              </a:rPr>
              <a:t>EBREI</a:t>
            </a:r>
            <a:r>
              <a:rPr lang="it-IT" sz="9600" dirty="0">
                <a:solidFill>
                  <a:prstClr val="white"/>
                </a:solidFill>
                <a:latin typeface="Blackadder ITC" pitchFamily="82" charset="0"/>
              </a:rPr>
              <a:t>.</a:t>
            </a:r>
            <a:endParaRPr lang="it-IT" dirty="0"/>
          </a:p>
        </p:txBody>
      </p:sp>
    </p:spTree>
    <p:extLst>
      <p:ext uri="{BB962C8B-B14F-4D97-AF65-F5344CB8AC3E}">
        <p14:creationId xmlns:p14="http://schemas.microsoft.com/office/powerpoint/2010/main" val="26489788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34000">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p:spPr>
        <p:txBody>
          <a:bodyPr/>
          <a:lstStyle/>
          <a:p>
            <a:r>
              <a:rPr lang="it-IT" sz="7200" dirty="0">
                <a:solidFill>
                  <a:srgbClr val="FF0066"/>
                </a:solidFill>
                <a:latin typeface="Wide Latin" pitchFamily="18" charset="0"/>
              </a:rPr>
              <a:t>la storia</a:t>
            </a:r>
            <a:r>
              <a:rPr lang="it-IT" sz="7200" dirty="0">
                <a:solidFill>
                  <a:srgbClr val="FF0066"/>
                </a:solidFill>
                <a:latin typeface="Matura MT Script Capitals" pitchFamily="66" charset="0"/>
              </a:rPr>
              <a:t/>
            </a:r>
            <a:br>
              <a:rPr lang="it-IT" sz="7200" dirty="0">
                <a:solidFill>
                  <a:srgbClr val="FF0066"/>
                </a:solidFill>
                <a:latin typeface="Matura MT Script Capitals" pitchFamily="66" charset="0"/>
              </a:rPr>
            </a:br>
            <a:r>
              <a:rPr lang="it-IT" sz="2400" dirty="0">
                <a:solidFill>
                  <a:schemeClr val="bg1"/>
                </a:solidFill>
                <a:latin typeface="Matura MT Script Capitals" pitchFamily="66" charset="0"/>
              </a:rPr>
              <a:t>Gli Ebrei erano sempre stati il capro espiatorio in tutti i paesi cristiani d'Europa da secoli. Quando qualcosa non andava la colpa era sempre stata del malvagio ebreo, il diverso, l'uccisore di Cristo. Gli Ebrei erano un popolo testardo e intelligente ed erano riusciti non solo a non estinguersi come etnia culturale, ma ad affermarsi sfruttando proprio i limiti che avevano imposto a loro i Cristiani (divieto di coltivare la terra, divieto di fare gli artigiani). Si erano specializzati nell'attività economica, mestiere vietato un tempo ai Cristiani. Questo aveva reso molto ricchi alcuni di loro, aumentando nei loro confronti l'invidia e l'odio. Nei tempi successivi al disastro della prima guerra mondiale gli Ebrei si presentavano più che mai come i nemici, i responsabile di tutti i danni a cui aveva condotto il folle nazionalismo delle monarchie europee.</a:t>
            </a:r>
            <a:endParaRPr lang="it-IT" dirty="0">
              <a:solidFill>
                <a:schemeClr val="bg1"/>
              </a:solidFill>
            </a:endParaRPr>
          </a:p>
        </p:txBody>
      </p:sp>
    </p:spTree>
    <p:extLst>
      <p:ext uri="{BB962C8B-B14F-4D97-AF65-F5344CB8AC3E}">
        <p14:creationId xmlns:p14="http://schemas.microsoft.com/office/powerpoint/2010/main" val="27060752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824" y="0"/>
            <a:ext cx="9144000" cy="3140967"/>
          </a:xfrm>
        </p:spPr>
        <p:txBody>
          <a:bodyPr>
            <a:noAutofit/>
          </a:bodyPr>
          <a:lstStyle/>
          <a:p>
            <a:r>
              <a:rPr lang="it-IT" sz="7200" dirty="0" smtClean="0">
                <a:latin typeface="Aharoni" pitchFamily="2" charset="-79"/>
                <a:cs typeface="Aharoni" pitchFamily="2" charset="-79"/>
              </a:rPr>
              <a:t>I letti degli </a:t>
            </a:r>
            <a:r>
              <a:rPr lang="it-IT" sz="7200" dirty="0" smtClean="0">
                <a:solidFill>
                  <a:schemeClr val="bg1"/>
                </a:solidFill>
                <a:latin typeface="Snap ITC" pitchFamily="82" charset="0"/>
                <a:cs typeface="Aharoni" pitchFamily="2" charset="-79"/>
              </a:rPr>
              <a:t>EBREI</a:t>
            </a:r>
            <a:r>
              <a:rPr lang="it-IT" sz="7200" dirty="0" smtClean="0">
                <a:latin typeface="Aharoni" pitchFamily="2" charset="-79"/>
                <a:cs typeface="Aharoni" pitchFamily="2" charset="-79"/>
              </a:rPr>
              <a:t> è come dei barattoli delle sardine.</a:t>
            </a:r>
            <a:endParaRPr lang="it-IT" sz="7200" dirty="0">
              <a:latin typeface="Aharoni" pitchFamily="2" charset="-79"/>
              <a:cs typeface="Aharoni" pitchFamily="2" charset="-79"/>
            </a:endParaRPr>
          </a:p>
        </p:txBody>
      </p:sp>
      <p:sp>
        <p:nvSpPr>
          <p:cNvPr id="3" name="Sottotitolo 2"/>
          <p:cNvSpPr>
            <a:spLocks noGrp="1"/>
          </p:cNvSpPr>
          <p:nvPr>
            <p:ph type="subTitle" idx="1"/>
          </p:nvPr>
        </p:nvSpPr>
        <p:spPr>
          <a:xfrm>
            <a:off x="0" y="3140968"/>
            <a:ext cx="9144000" cy="3717032"/>
          </a:xfrm>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9144000" cy="373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524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48000">
              <a:srgbClr val="FF0000"/>
            </a:gs>
            <a:gs pos="100000">
              <a:schemeClr val="tx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4355976" cy="6858000"/>
          </a:xfrm>
        </p:spPr>
        <p:txBody>
          <a:bodyPr/>
          <a:lstStyle/>
          <a:p>
            <a:endParaRPr lang="it-IT" dirty="0"/>
          </a:p>
        </p:txBody>
      </p:sp>
      <p:sp>
        <p:nvSpPr>
          <p:cNvPr id="3" name="Sottotitolo 2"/>
          <p:cNvSpPr>
            <a:spLocks noGrp="1"/>
          </p:cNvSpPr>
          <p:nvPr>
            <p:ph type="subTitle" idx="1"/>
          </p:nvPr>
        </p:nvSpPr>
        <p:spPr>
          <a:xfrm>
            <a:off x="4355976" y="0"/>
            <a:ext cx="4788024" cy="6858000"/>
          </a:xfrm>
        </p:spPr>
        <p:txBody>
          <a:bodyPr>
            <a:normAutofit/>
          </a:bodyPr>
          <a:lstStyle/>
          <a:p>
            <a:r>
              <a:rPr lang="it-IT" sz="4800" dirty="0" smtClean="0">
                <a:latin typeface="Snap ITC" pitchFamily="82" charset="0"/>
              </a:rPr>
              <a:t>Al campo di concentramento, la vita umana indossa un pigiama, chiamato: il pigiama a righe. </a:t>
            </a:r>
            <a:endParaRPr lang="it-IT" sz="4800" dirty="0">
              <a:latin typeface="Snap ITC" pitchFamily="82" charset="0"/>
            </a:endParaRPr>
          </a:p>
        </p:txBody>
      </p:sp>
      <p:pic>
        <p:nvPicPr>
          <p:cNvPr id="4" name="Picture 2" descr="E:\scuola\Donya\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 y="0"/>
            <a:ext cx="4355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359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6000">
              <a:srgbClr val="1F1F1F"/>
            </a:gs>
            <a:gs pos="28000">
              <a:srgbClr val="FFFFFF"/>
            </a:gs>
            <a:gs pos="42000">
              <a:srgbClr val="636363"/>
            </a:gs>
            <a:gs pos="53000">
              <a:srgbClr val="CFCFCF"/>
            </a:gs>
            <a:gs pos="66000">
              <a:srgbClr val="CFCFCF"/>
            </a:gs>
            <a:gs pos="75999">
              <a:srgbClr val="1F1F1F"/>
            </a:gs>
            <a:gs pos="87000">
              <a:srgbClr val="FFFFFF"/>
            </a:gs>
            <a:gs pos="100000">
              <a:srgbClr val="7F7F7F"/>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484784"/>
          </a:xfrm>
        </p:spPr>
        <p:txBody>
          <a:bodyPr>
            <a:noAutofit/>
          </a:bodyPr>
          <a:lstStyle/>
          <a:p>
            <a:r>
              <a:rPr lang="it-IT" sz="9600" dirty="0" smtClean="0">
                <a:solidFill>
                  <a:schemeClr val="tx2">
                    <a:lumMod val="50000"/>
                  </a:schemeClr>
                </a:solidFill>
                <a:latin typeface="Agency FB" pitchFamily="34" charset="0"/>
              </a:rPr>
              <a:t>Il pigiama a righe </a:t>
            </a:r>
            <a:endParaRPr lang="it-IT" sz="9600" dirty="0">
              <a:solidFill>
                <a:schemeClr val="tx2">
                  <a:lumMod val="50000"/>
                </a:schemeClr>
              </a:solidFill>
              <a:latin typeface="Agency FB" pitchFamily="34" charset="0"/>
            </a:endParaRPr>
          </a:p>
        </p:txBody>
      </p:sp>
      <p:sp>
        <p:nvSpPr>
          <p:cNvPr id="3" name="Sottotitolo 2"/>
          <p:cNvSpPr>
            <a:spLocks noGrp="1"/>
          </p:cNvSpPr>
          <p:nvPr>
            <p:ph type="subTitle" idx="1"/>
          </p:nvPr>
        </p:nvSpPr>
        <p:spPr>
          <a:xfrm>
            <a:off x="16808" y="1484784"/>
            <a:ext cx="9127192" cy="5373216"/>
          </a:xfrm>
        </p:spPr>
        <p:txBody>
          <a:bodyPr>
            <a:noAutofit/>
          </a:bodyPr>
          <a:lstStyle/>
          <a:p>
            <a:r>
              <a:rPr lang="it-IT" sz="3600" dirty="0" smtClean="0">
                <a:solidFill>
                  <a:srgbClr val="00B0F0"/>
                </a:solidFill>
                <a:latin typeface="Snap ITC" pitchFamily="82" charset="0"/>
              </a:rPr>
              <a:t>Una grande storia si diffonde su questo pigiama a righe, si è diffuso in tutto il mondo, è diventato anche una storia x ragazzi, un libro di una storia meravigliosa che racconta di un bambino che aveva il pigiama a righe, ecco perché viene chiamato IL BAMBINO CON PIGIAMA A RIGHE. </a:t>
            </a:r>
            <a:endParaRPr lang="it-IT" sz="3600" dirty="0">
              <a:solidFill>
                <a:srgbClr val="00B0F0"/>
              </a:solidFill>
              <a:latin typeface="Snap ITC" pitchFamily="82" charset="0"/>
            </a:endParaRPr>
          </a:p>
        </p:txBody>
      </p:sp>
    </p:spTree>
    <p:extLst>
      <p:ext uri="{BB962C8B-B14F-4D97-AF65-F5344CB8AC3E}">
        <p14:creationId xmlns:p14="http://schemas.microsoft.com/office/powerpoint/2010/main" val="35671115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hmed\Desktop\imgr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3408"/>
            <a:ext cx="3921629" cy="6669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Ahmed\Desktop\img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253" y="188641"/>
            <a:ext cx="4439256" cy="65527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1000">
              <a:srgbClr val="009900"/>
            </a:gs>
            <a:gs pos="6000">
              <a:srgbClr val="FFC000"/>
            </a:gs>
            <a:gs pos="57000">
              <a:srgbClr val="FF3399"/>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240" y="0"/>
            <a:ext cx="9159240" cy="6858000"/>
          </a:xfrm>
        </p:spPr>
        <p:txBody>
          <a:bodyPr>
            <a:noAutofit/>
          </a:bodyPr>
          <a:lstStyle/>
          <a:p>
            <a:r>
              <a:rPr lang="it-IT" sz="6600" dirty="0">
                <a:solidFill>
                  <a:schemeClr val="bg1"/>
                </a:solidFill>
                <a:latin typeface="Snap ITC" pitchFamily="82" charset="0"/>
                <a:cs typeface="Aparajita" pitchFamily="34" charset="0"/>
              </a:rPr>
              <a:t>Il 27 gennaio è un giorno di memoria molto ricordato da tutti; perché è il giorno dove venivano liberati gli </a:t>
            </a:r>
            <a:r>
              <a:rPr lang="it-IT" sz="6600" dirty="0">
                <a:solidFill>
                  <a:schemeClr val="bg1"/>
                </a:solidFill>
                <a:latin typeface="Snap ITC" pitchFamily="82" charset="0"/>
              </a:rPr>
              <a:t>ebrei. </a:t>
            </a:r>
          </a:p>
        </p:txBody>
      </p:sp>
    </p:spTree>
    <p:extLst>
      <p:ext uri="{BB962C8B-B14F-4D97-AF65-F5344CB8AC3E}">
        <p14:creationId xmlns:p14="http://schemas.microsoft.com/office/powerpoint/2010/main" val="1620425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66"/>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ttangolo 3"/>
          <p:cNvSpPr/>
          <p:nvPr/>
        </p:nvSpPr>
        <p:spPr>
          <a:xfrm>
            <a:off x="0" y="21000"/>
            <a:ext cx="9144000" cy="6463308"/>
          </a:xfrm>
          <a:prstGeom prst="rect">
            <a:avLst/>
          </a:prstGeom>
        </p:spPr>
        <p:txBody>
          <a:bodyPr wrap="square">
            <a:spAutoFit/>
          </a:bodyPr>
          <a:lstStyle/>
          <a:p>
            <a:r>
              <a:rPr lang="it-IT" sz="4600" u="sng" dirty="0">
                <a:solidFill>
                  <a:srgbClr val="FF3399"/>
                </a:solidFill>
                <a:latin typeface="Showcard Gothic" pitchFamily="82" charset="0"/>
                <a:ea typeface="Andale Sans UI"/>
                <a:cs typeface="Tahoma"/>
                <a:hlinkClick r:id="rId2"/>
              </a:rPr>
              <a:t>Primo Levi</a:t>
            </a:r>
            <a:r>
              <a:rPr lang="it-IT" sz="4600" dirty="0">
                <a:solidFill>
                  <a:srgbClr val="000000"/>
                </a:solidFill>
                <a:latin typeface="Showcard Gothic" pitchFamily="82" charset="0"/>
                <a:ea typeface="Andale Sans UI"/>
                <a:cs typeface="Tahoma"/>
              </a:rPr>
              <a:t>, scrittore ebreo italiano, imprigionato per 11 mesi ad Auschwitz, dove lavorò per la </a:t>
            </a:r>
            <a:r>
              <a:rPr lang="it-IT" sz="4600" i="1" dirty="0">
                <a:solidFill>
                  <a:srgbClr val="000000"/>
                </a:solidFill>
                <a:latin typeface="Showcard Gothic" pitchFamily="82" charset="0"/>
                <a:ea typeface="Andale Sans UI"/>
                <a:cs typeface="Tahoma"/>
              </a:rPr>
              <a:t>Buna-</a:t>
            </a:r>
            <a:r>
              <a:rPr lang="it-IT" sz="4600" i="1" dirty="0" err="1">
                <a:solidFill>
                  <a:srgbClr val="000000"/>
                </a:solidFill>
                <a:latin typeface="Showcard Gothic" pitchFamily="82" charset="0"/>
                <a:ea typeface="Andale Sans UI"/>
                <a:cs typeface="Tahoma"/>
              </a:rPr>
              <a:t>Werke</a:t>
            </a:r>
            <a:r>
              <a:rPr lang="it-IT" sz="4600" dirty="0">
                <a:solidFill>
                  <a:srgbClr val="000000"/>
                </a:solidFill>
                <a:latin typeface="Showcard Gothic" pitchFamily="82" charset="0"/>
                <a:ea typeface="Andale Sans UI"/>
                <a:cs typeface="Tahoma"/>
              </a:rPr>
              <a:t>. Fu liberato dall'</a:t>
            </a:r>
            <a:r>
              <a:rPr lang="it-IT" sz="4600" u="sng" dirty="0">
                <a:solidFill>
                  <a:srgbClr val="0B0080"/>
                </a:solidFill>
                <a:latin typeface="Showcard Gothic" pitchFamily="82" charset="0"/>
                <a:ea typeface="Andale Sans UI"/>
                <a:cs typeface="Tahoma"/>
                <a:hlinkClick r:id="rId3"/>
              </a:rPr>
              <a:t>Armata Rossa</a:t>
            </a:r>
            <a:r>
              <a:rPr lang="it-IT" sz="4600" dirty="0">
                <a:solidFill>
                  <a:srgbClr val="000000"/>
                </a:solidFill>
                <a:latin typeface="Showcard Gothic" pitchFamily="82" charset="0"/>
                <a:ea typeface="Andale Sans UI"/>
                <a:cs typeface="Tahoma"/>
              </a:rPr>
              <a:t>, e scrisse le sue memorie in </a:t>
            </a:r>
            <a:r>
              <a:rPr lang="it-IT" sz="4600" i="1" u="sng" dirty="0">
                <a:solidFill>
                  <a:srgbClr val="0B0080"/>
                </a:solidFill>
                <a:latin typeface="Showcard Gothic" pitchFamily="82" charset="0"/>
                <a:ea typeface="Andale Sans UI"/>
                <a:cs typeface="Tahoma"/>
                <a:hlinkClick r:id="rId4"/>
              </a:rPr>
              <a:t>Se questo è un uomo</a:t>
            </a:r>
            <a:r>
              <a:rPr lang="it-IT" sz="4600" dirty="0">
                <a:solidFill>
                  <a:srgbClr val="000000"/>
                </a:solidFill>
                <a:latin typeface="Showcard Gothic" pitchFamily="82" charset="0"/>
                <a:ea typeface="Andale Sans UI"/>
                <a:cs typeface="Tahoma"/>
              </a:rPr>
              <a:t>, </a:t>
            </a:r>
            <a:r>
              <a:rPr lang="it-IT" sz="4600" i="1" u="sng" dirty="0">
                <a:solidFill>
                  <a:srgbClr val="0B0080"/>
                </a:solidFill>
                <a:latin typeface="Showcard Gothic" pitchFamily="82" charset="0"/>
                <a:ea typeface="Andale Sans UI"/>
                <a:cs typeface="Tahoma"/>
                <a:hlinkClick r:id="rId5"/>
              </a:rPr>
              <a:t>La tregua</a:t>
            </a:r>
            <a:r>
              <a:rPr lang="it-IT" sz="4600" dirty="0">
                <a:solidFill>
                  <a:srgbClr val="000000"/>
                </a:solidFill>
                <a:latin typeface="Showcard Gothic" pitchFamily="82" charset="0"/>
                <a:ea typeface="Andale Sans UI"/>
                <a:cs typeface="Tahoma"/>
              </a:rPr>
              <a:t> e </a:t>
            </a:r>
            <a:r>
              <a:rPr lang="it-IT" sz="4600" i="1" u="sng" dirty="0">
                <a:solidFill>
                  <a:srgbClr val="0B0080"/>
                </a:solidFill>
                <a:latin typeface="Showcard Gothic" pitchFamily="82" charset="0"/>
                <a:ea typeface="Andale Sans UI"/>
                <a:cs typeface="Tahoma"/>
                <a:hlinkClick r:id="rId6"/>
              </a:rPr>
              <a:t>I sommersi e i salvati</a:t>
            </a:r>
            <a:endParaRPr lang="it-IT" sz="4600" dirty="0">
              <a:latin typeface="Showcard Gothic" pitchFamily="82" charset="0"/>
            </a:endParaRPr>
          </a:p>
        </p:txBody>
      </p:sp>
    </p:spTree>
    <p:extLst>
      <p:ext uri="{BB962C8B-B14F-4D97-AF65-F5344CB8AC3E}">
        <p14:creationId xmlns:p14="http://schemas.microsoft.com/office/powerpoint/2010/main" val="795732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Ebrei\primolev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0"/>
            <a:ext cx="4836158" cy="67413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5" name="Picture 3" descr="E:\Ebrei\primo le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4139952" cy="63367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562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rgbClr val="FF0066"/>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ttangolo 2"/>
          <p:cNvSpPr/>
          <p:nvPr/>
        </p:nvSpPr>
        <p:spPr>
          <a:xfrm>
            <a:off x="16768" y="332656"/>
            <a:ext cx="9144000" cy="5909310"/>
          </a:xfrm>
          <a:prstGeom prst="rect">
            <a:avLst/>
          </a:prstGeom>
        </p:spPr>
        <p:txBody>
          <a:bodyPr wrap="square">
            <a:spAutoFit/>
          </a:bodyPr>
          <a:lstStyle/>
          <a:p>
            <a:r>
              <a:rPr lang="it-IT" sz="5400" u="sng" dirty="0" smtClean="0">
                <a:solidFill>
                  <a:srgbClr val="0B0080"/>
                </a:solidFill>
                <a:latin typeface="Aharoni" pitchFamily="2" charset="-79"/>
                <a:ea typeface="Andale Sans UI"/>
                <a:cs typeface="Aharoni" pitchFamily="2" charset="-79"/>
                <a:hlinkClick r:id="rId2"/>
              </a:rPr>
              <a:t>Odina </a:t>
            </a:r>
            <a:r>
              <a:rPr lang="it-IT" sz="5400" u="sng" dirty="0" err="1">
                <a:solidFill>
                  <a:srgbClr val="0B0080"/>
                </a:solidFill>
                <a:latin typeface="Aharoni" pitchFamily="2" charset="-79"/>
                <a:ea typeface="Andale Sans UI"/>
                <a:cs typeface="Aharoni" pitchFamily="2" charset="-79"/>
                <a:hlinkClick r:id="rId2"/>
              </a:rPr>
              <a:t>Peteani</a:t>
            </a:r>
            <a:r>
              <a:rPr lang="it-IT" sz="5400" dirty="0">
                <a:solidFill>
                  <a:srgbClr val="000000"/>
                </a:solidFill>
                <a:latin typeface="Aharoni" pitchFamily="2" charset="-79"/>
                <a:ea typeface="Andale Sans UI"/>
                <a:cs typeface="Aharoni" pitchFamily="2" charset="-79"/>
              </a:rPr>
              <a:t>, prima staffetta </a:t>
            </a:r>
            <a:r>
              <a:rPr lang="it-IT" sz="5400" u="sng" dirty="0">
                <a:solidFill>
                  <a:srgbClr val="0B0080"/>
                </a:solidFill>
                <a:latin typeface="Aharoni" pitchFamily="2" charset="-79"/>
                <a:ea typeface="Andale Sans UI"/>
                <a:cs typeface="Aharoni" pitchFamily="2" charset="-79"/>
                <a:hlinkClick r:id="rId3"/>
              </a:rPr>
              <a:t>partigiana</a:t>
            </a:r>
            <a:r>
              <a:rPr lang="it-IT" sz="5400" dirty="0">
                <a:solidFill>
                  <a:srgbClr val="000000"/>
                </a:solidFill>
                <a:latin typeface="Aharoni" pitchFamily="2" charset="-79"/>
                <a:ea typeface="Andale Sans UI"/>
                <a:cs typeface="Aharoni" pitchFamily="2" charset="-79"/>
              </a:rPr>
              <a:t> </a:t>
            </a:r>
            <a:r>
              <a:rPr lang="it-IT" sz="5400" u="sng" dirty="0">
                <a:solidFill>
                  <a:srgbClr val="0B0080"/>
                </a:solidFill>
                <a:latin typeface="Aharoni" pitchFamily="2" charset="-79"/>
                <a:ea typeface="Andale Sans UI"/>
                <a:cs typeface="Aharoni" pitchFamily="2" charset="-79"/>
                <a:hlinkClick r:id="rId4"/>
              </a:rPr>
              <a:t>italiana</a:t>
            </a:r>
            <a:r>
              <a:rPr lang="it-IT" sz="5400" dirty="0">
                <a:solidFill>
                  <a:srgbClr val="000000"/>
                </a:solidFill>
                <a:latin typeface="Aharoni" pitchFamily="2" charset="-79"/>
                <a:ea typeface="Andale Sans UI"/>
                <a:cs typeface="Aharoni" pitchFamily="2" charset="-79"/>
              </a:rPr>
              <a:t>, </a:t>
            </a:r>
            <a:r>
              <a:rPr lang="it-IT" sz="5400" dirty="0" err="1" smtClean="0">
                <a:solidFill>
                  <a:srgbClr val="000000"/>
                </a:solidFill>
                <a:latin typeface="Aharoni" pitchFamily="2" charset="-79"/>
                <a:ea typeface="Andale Sans UI"/>
                <a:cs typeface="Aharoni" pitchFamily="2" charset="-79"/>
              </a:rPr>
              <a:t>segregata</a:t>
            </a:r>
            <a:r>
              <a:rPr lang="it-IT" sz="5400" u="sng" dirty="0" err="1">
                <a:solidFill>
                  <a:srgbClr val="0B0080"/>
                </a:solidFill>
                <a:latin typeface="Aharoni" pitchFamily="2" charset="-79"/>
                <a:ea typeface="Andale Sans UI"/>
                <a:cs typeface="Aharoni" pitchFamily="2" charset="-79"/>
                <a:hlinkClick r:id="rId2"/>
              </a:rPr>
              <a:t>n</a:t>
            </a:r>
            <a:r>
              <a:rPr lang="it-IT" sz="5400" dirty="0" smtClean="0">
                <a:solidFill>
                  <a:srgbClr val="000000"/>
                </a:solidFill>
                <a:latin typeface="Aharoni" pitchFamily="2" charset="-79"/>
                <a:ea typeface="Andale Sans UI"/>
                <a:cs typeface="Aharoni" pitchFamily="2" charset="-79"/>
              </a:rPr>
              <a:t> </a:t>
            </a:r>
            <a:r>
              <a:rPr lang="it-IT" sz="5400" dirty="0">
                <a:solidFill>
                  <a:srgbClr val="000000"/>
                </a:solidFill>
                <a:latin typeface="Aharoni" pitchFamily="2" charset="-79"/>
                <a:ea typeface="Andale Sans UI"/>
                <a:cs typeface="Aharoni" pitchFamily="2" charset="-79"/>
              </a:rPr>
              <a:t>ad Auschwitz e successivamente internata </a:t>
            </a:r>
            <a:r>
              <a:rPr lang="it-IT" sz="5400" dirty="0" err="1">
                <a:solidFill>
                  <a:srgbClr val="000000"/>
                </a:solidFill>
                <a:latin typeface="Aharoni" pitchFamily="2" charset="-79"/>
                <a:ea typeface="Andale Sans UI"/>
                <a:cs typeface="Aharoni" pitchFamily="2" charset="-79"/>
              </a:rPr>
              <a:t>a</a:t>
            </a:r>
            <a:r>
              <a:rPr lang="it-IT" sz="5400" u="sng" dirty="0" err="1">
                <a:solidFill>
                  <a:srgbClr val="0B0080"/>
                </a:solidFill>
                <a:latin typeface="Aharoni" pitchFamily="2" charset="-79"/>
                <a:ea typeface="Andale Sans UI"/>
                <a:cs typeface="Aharoni" pitchFamily="2" charset="-79"/>
                <a:hlinkClick r:id="rId5"/>
              </a:rPr>
              <a:t>Ravensbruck</a:t>
            </a:r>
            <a:r>
              <a:rPr lang="it-IT" sz="5400" dirty="0">
                <a:solidFill>
                  <a:srgbClr val="000000"/>
                </a:solidFill>
                <a:latin typeface="Aharoni" pitchFamily="2" charset="-79"/>
                <a:ea typeface="Andale Sans UI"/>
                <a:cs typeface="Aharoni" pitchFamily="2" charset="-79"/>
              </a:rPr>
              <a:t>; si salverà riuscendo a fuggire dalla </a:t>
            </a:r>
            <a:r>
              <a:rPr lang="it-IT" sz="5400" u="sng" dirty="0">
                <a:solidFill>
                  <a:srgbClr val="0B0080"/>
                </a:solidFill>
                <a:latin typeface="Aharoni" pitchFamily="2" charset="-79"/>
                <a:ea typeface="Andale Sans UI"/>
                <a:cs typeface="Aharoni" pitchFamily="2" charset="-79"/>
                <a:hlinkClick r:id="rId6"/>
              </a:rPr>
              <a:t>Marcia della Morte</a:t>
            </a:r>
            <a:endParaRPr lang="it-IT" sz="5400" dirty="0">
              <a:latin typeface="Aharoni" pitchFamily="2" charset="-79"/>
              <a:cs typeface="Aharoni" pitchFamily="2" charset="-79"/>
            </a:endParaRPr>
          </a:p>
        </p:txBody>
      </p:sp>
    </p:spTree>
    <p:extLst>
      <p:ext uri="{BB962C8B-B14F-4D97-AF65-F5344CB8AC3E}">
        <p14:creationId xmlns:p14="http://schemas.microsoft.com/office/powerpoint/2010/main" val="18372387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2500">
              <a:srgbClr val="FFD700"/>
            </a:gs>
            <a:gs pos="57000">
              <a:srgbClr val="FFF200"/>
            </a:gs>
            <a:gs pos="37000">
              <a:srgbClr val="FF7A00"/>
            </a:gs>
            <a:gs pos="70000">
              <a:srgbClr val="FF0300"/>
            </a:gs>
            <a:gs pos="85000">
              <a:srgbClr val="4D0808"/>
            </a:gs>
          </a:gsLst>
          <a:lin ang="2700000" scaled="1"/>
          <a:tileRect/>
        </a:gra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0" y="0"/>
            <a:ext cx="9117280" cy="6858000"/>
          </a:xfrm>
        </p:spPr>
        <p:txBody>
          <a:bodyPr>
            <a:noAutofit/>
          </a:bodyPr>
          <a:lstStyle/>
          <a:p>
            <a:r>
              <a:rPr lang="it-IT" sz="8000" dirty="0" smtClean="0">
                <a:solidFill>
                  <a:srgbClr val="FF0000"/>
                </a:solidFill>
                <a:latin typeface="Snap ITC" pitchFamily="82" charset="0"/>
                <a:cs typeface="Aharoni" pitchFamily="2" charset="-79"/>
              </a:rPr>
              <a:t>Vi parliamo del campo di concentramento di, </a:t>
            </a:r>
            <a:r>
              <a:rPr lang="it-IT" sz="8000" dirty="0" smtClean="0">
                <a:solidFill>
                  <a:srgbClr val="00B0F0"/>
                </a:solidFill>
                <a:latin typeface="Snap ITC" pitchFamily="82" charset="0"/>
                <a:cs typeface="Aharoni" pitchFamily="2" charset="-79"/>
              </a:rPr>
              <a:t>AUSCHWITZ</a:t>
            </a:r>
            <a:r>
              <a:rPr lang="it-IT" sz="8000" dirty="0" smtClean="0">
                <a:solidFill>
                  <a:srgbClr val="FF0000"/>
                </a:solidFill>
                <a:latin typeface="Snap ITC" pitchFamily="82" charset="0"/>
                <a:cs typeface="Aharoni" pitchFamily="2" charset="-79"/>
              </a:rPr>
              <a:t>, in </a:t>
            </a:r>
            <a:r>
              <a:rPr lang="it-IT" sz="8000" dirty="0" smtClean="0">
                <a:solidFill>
                  <a:srgbClr val="FF3399"/>
                </a:solidFill>
                <a:latin typeface="Snap ITC" pitchFamily="82" charset="0"/>
                <a:cs typeface="Aharoni" pitchFamily="2" charset="-79"/>
              </a:rPr>
              <a:t>GERMANIA</a:t>
            </a:r>
            <a:r>
              <a:rPr lang="it-IT" sz="8000" dirty="0" smtClean="0">
                <a:solidFill>
                  <a:srgbClr val="FF0000"/>
                </a:solidFill>
                <a:latin typeface="Snap ITC" pitchFamily="82" charset="0"/>
                <a:cs typeface="Aharoni" pitchFamily="2" charset="-79"/>
              </a:rPr>
              <a:t>.</a:t>
            </a:r>
            <a:endParaRPr lang="it-IT" sz="8000" dirty="0">
              <a:solidFill>
                <a:srgbClr val="FF0000"/>
              </a:solidFill>
              <a:latin typeface="Snap ITC" pitchFamily="82" charset="0"/>
              <a:cs typeface="Aharoni" pitchFamily="2" charset="-79"/>
            </a:endParaRPr>
          </a:p>
        </p:txBody>
      </p:sp>
    </p:spTree>
    <p:extLst>
      <p:ext uri="{BB962C8B-B14F-4D97-AF65-F5344CB8AC3E}">
        <p14:creationId xmlns:p14="http://schemas.microsoft.com/office/powerpoint/2010/main" val="6861085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4240"/>
            <a:ext cx="9144000" cy="6863417"/>
          </a:xfrm>
          <a:prstGeom prst="rect">
            <a:avLst/>
          </a:prstGeom>
          <a:gradFill>
            <a:gsLst>
              <a:gs pos="0">
                <a:srgbClr val="FFFF00"/>
              </a:gs>
              <a:gs pos="77000">
                <a:srgbClr val="009900"/>
              </a:gs>
              <a:gs pos="50000">
                <a:schemeClr val="bg1"/>
              </a:gs>
              <a:gs pos="100000">
                <a:schemeClr val="accent1">
                  <a:tint val="23500"/>
                  <a:satMod val="160000"/>
                </a:schemeClr>
              </a:gs>
            </a:gsLst>
            <a:lin ang="5400000" scaled="0"/>
          </a:gradFill>
        </p:spPr>
        <p:txBody>
          <a:bodyPr wrap="square">
            <a:spAutoFit/>
          </a:bodyPr>
          <a:lstStyle/>
          <a:p>
            <a:pPr marL="342900" lvl="0" indent="-342900">
              <a:buFont typeface="Arial"/>
              <a:buChar char="•"/>
            </a:pPr>
            <a:r>
              <a:rPr lang="it-IT" sz="4400" u="sng" kern="150" dirty="0">
                <a:solidFill>
                  <a:srgbClr val="FF3399"/>
                </a:solidFill>
                <a:latin typeface="MV Boli" pitchFamily="2" charset="0"/>
                <a:ea typeface="OpenSymbol"/>
                <a:cs typeface="MV Boli" pitchFamily="2" charset="0"/>
                <a:hlinkClick r:id="rId2"/>
              </a:rPr>
              <a:t>San Massimiliano Kolbe</a:t>
            </a:r>
            <a:r>
              <a:rPr lang="it-IT" sz="4400" kern="150" dirty="0">
                <a:solidFill>
                  <a:srgbClr val="FF3399"/>
                </a:solidFill>
                <a:latin typeface="MV Boli" pitchFamily="2" charset="0"/>
                <a:ea typeface="OpenSymbol"/>
                <a:cs typeface="MV Boli" pitchFamily="2" charset="0"/>
              </a:rPr>
              <a:t>, frate francescano, imprigionato ad Auschwitz, dove si sacrificò prendendo il posto di un prigioniero condannato a morire di fame nel </a:t>
            </a:r>
            <a:r>
              <a:rPr lang="it-IT" sz="4400" kern="150" dirty="0" err="1">
                <a:solidFill>
                  <a:srgbClr val="FF3399"/>
                </a:solidFill>
                <a:latin typeface="MV Boli" pitchFamily="2" charset="0"/>
                <a:ea typeface="OpenSymbol"/>
                <a:cs typeface="MV Boli" pitchFamily="2" charset="0"/>
              </a:rPr>
              <a:t>Block</a:t>
            </a:r>
            <a:r>
              <a:rPr lang="it-IT" sz="4400" kern="150" dirty="0">
                <a:solidFill>
                  <a:srgbClr val="FF3399"/>
                </a:solidFill>
                <a:latin typeface="MV Boli" pitchFamily="2" charset="0"/>
                <a:ea typeface="OpenSymbol"/>
                <a:cs typeface="MV Boli" pitchFamily="2" charset="0"/>
              </a:rPr>
              <a:t> 11, le prigioni del campo. Morì dopo due settimane di agonia con un'iniezione di veleno al cuore nel luglio del</a:t>
            </a:r>
            <a:r>
              <a:rPr lang="it-IT" sz="4400" u="sng" kern="150" dirty="0">
                <a:solidFill>
                  <a:srgbClr val="FF3399"/>
                </a:solidFill>
                <a:latin typeface="MV Boli" pitchFamily="2" charset="0"/>
                <a:ea typeface="OpenSymbol"/>
                <a:cs typeface="MV Boli" pitchFamily="2" charset="0"/>
                <a:hlinkClick r:id="rId3"/>
              </a:rPr>
              <a:t>1941</a:t>
            </a:r>
            <a:r>
              <a:rPr lang="it-IT" sz="4400" kern="150" dirty="0">
                <a:solidFill>
                  <a:srgbClr val="FF3399"/>
                </a:solidFill>
                <a:latin typeface="MV Boli" pitchFamily="2" charset="0"/>
                <a:ea typeface="OpenSymbol"/>
                <a:cs typeface="MV Boli" pitchFamily="2" charset="0"/>
              </a:rPr>
              <a:t>.</a:t>
            </a:r>
            <a:endParaRPr lang="it-IT" sz="4400" kern="150" dirty="0">
              <a:solidFill>
                <a:srgbClr val="FF3399"/>
              </a:solidFill>
              <a:effectLst/>
              <a:latin typeface="MV Boli" pitchFamily="2" charset="0"/>
              <a:ea typeface="OpenSymbol"/>
              <a:cs typeface="MV Boli" pitchFamily="2" charset="0"/>
            </a:endParaRPr>
          </a:p>
        </p:txBody>
      </p:sp>
    </p:spTree>
    <p:extLst>
      <p:ext uri="{BB962C8B-B14F-4D97-AF65-F5344CB8AC3E}">
        <p14:creationId xmlns:p14="http://schemas.microsoft.com/office/powerpoint/2010/main" val="8925432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Ebrei\Kolb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96963">
            <a:off x="-148262" y="1244095"/>
            <a:ext cx="5029835" cy="35283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4099" name="Picture 3" descr="E:\Ebrei\Kol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6258">
            <a:off x="4837361" y="53067"/>
            <a:ext cx="3790316" cy="61926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9106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3723"/>
            <a:ext cx="9144000" cy="6881723"/>
          </a:xfrm>
          <a:prstGeom prst="rect">
            <a:avLst/>
          </a:prstGeom>
          <a:gradFill>
            <a:gsLst>
              <a:gs pos="0">
                <a:srgbClr val="FFFF00"/>
              </a:gs>
              <a:gs pos="77000">
                <a:srgbClr val="009900"/>
              </a:gs>
              <a:gs pos="50000">
                <a:srgbClr val="FF0066"/>
              </a:gs>
              <a:gs pos="100000">
                <a:schemeClr val="accent1">
                  <a:tint val="23500"/>
                  <a:satMod val="160000"/>
                </a:schemeClr>
              </a:gs>
            </a:gsLst>
            <a:lin ang="5400000" scaled="0"/>
          </a:gradFill>
        </p:spPr>
        <p:txBody>
          <a:bodyPr wrap="square">
            <a:spAutoFit/>
          </a:bodyPr>
          <a:lstStyle/>
          <a:p>
            <a:pPr marL="342900" lvl="0" indent="-342900">
              <a:buFont typeface="Arial"/>
              <a:buChar char="•"/>
            </a:pPr>
            <a:r>
              <a:rPr lang="it-IT" sz="5400" u="sng" kern="150" dirty="0">
                <a:solidFill>
                  <a:schemeClr val="accent6">
                    <a:lumMod val="75000"/>
                  </a:schemeClr>
                </a:solidFill>
                <a:latin typeface="Narkisim" pitchFamily="34" charset="-79"/>
                <a:ea typeface="OpenSymbol"/>
                <a:cs typeface="Narkisim" pitchFamily="34" charset="-79"/>
                <a:hlinkClick r:id="rId2"/>
              </a:rPr>
              <a:t>Anna Frank</a:t>
            </a:r>
            <a:r>
              <a:rPr lang="it-IT" sz="5400" kern="150" dirty="0">
                <a:solidFill>
                  <a:schemeClr val="accent6">
                    <a:lumMod val="75000"/>
                  </a:schemeClr>
                </a:solidFill>
                <a:latin typeface="Narkisim" pitchFamily="34" charset="-79"/>
                <a:ea typeface="OpenSymbol"/>
                <a:cs typeface="Narkisim" pitchFamily="34" charset="-79"/>
              </a:rPr>
              <a:t>, famosa per il suo </a:t>
            </a:r>
            <a:r>
              <a:rPr lang="it-IT" sz="5400" i="1" u="sng" kern="150" dirty="0">
                <a:solidFill>
                  <a:schemeClr val="accent6">
                    <a:lumMod val="75000"/>
                  </a:schemeClr>
                </a:solidFill>
                <a:latin typeface="Narkisim" pitchFamily="34" charset="-79"/>
                <a:ea typeface="OpenSymbol"/>
                <a:cs typeface="Narkisim" pitchFamily="34" charset="-79"/>
                <a:hlinkClick r:id="rId3"/>
              </a:rPr>
              <a:t>Diario</a:t>
            </a:r>
            <a:r>
              <a:rPr lang="it-IT" sz="5400" kern="150" dirty="0">
                <a:solidFill>
                  <a:schemeClr val="accent6">
                    <a:lumMod val="75000"/>
                  </a:schemeClr>
                </a:solidFill>
                <a:latin typeface="Narkisim" pitchFamily="34" charset="-79"/>
                <a:ea typeface="OpenSymbol"/>
                <a:cs typeface="Narkisim" pitchFamily="34" charset="-79"/>
              </a:rPr>
              <a:t>, prigioniera ad Auschwitz </a:t>
            </a:r>
            <a:r>
              <a:rPr lang="it-IT" sz="5400" kern="150" dirty="0" err="1">
                <a:solidFill>
                  <a:schemeClr val="accent6">
                    <a:lumMod val="75000"/>
                  </a:schemeClr>
                </a:solidFill>
                <a:latin typeface="Narkisim" pitchFamily="34" charset="-79"/>
                <a:ea typeface="OpenSymbol"/>
                <a:cs typeface="Narkisim" pitchFamily="34" charset="-79"/>
              </a:rPr>
              <a:t>dal</a:t>
            </a:r>
            <a:r>
              <a:rPr lang="it-IT" sz="5400" u="sng" kern="150" dirty="0" err="1">
                <a:solidFill>
                  <a:schemeClr val="accent6">
                    <a:lumMod val="75000"/>
                  </a:schemeClr>
                </a:solidFill>
                <a:latin typeface="Narkisim" pitchFamily="34" charset="-79"/>
                <a:ea typeface="OpenSymbol"/>
                <a:cs typeface="Narkisim" pitchFamily="34" charset="-79"/>
                <a:hlinkClick r:id="rId4"/>
              </a:rPr>
              <a:t>settembre</a:t>
            </a:r>
            <a:r>
              <a:rPr lang="it-IT" sz="5400" kern="150" dirty="0">
                <a:solidFill>
                  <a:schemeClr val="accent6">
                    <a:lumMod val="75000"/>
                  </a:schemeClr>
                </a:solidFill>
                <a:latin typeface="Narkisim" pitchFamily="34" charset="-79"/>
                <a:ea typeface="OpenSymbol"/>
                <a:cs typeface="Narkisim" pitchFamily="34" charset="-79"/>
              </a:rPr>
              <a:t> all'</a:t>
            </a:r>
            <a:r>
              <a:rPr lang="it-IT" sz="5400" u="sng" kern="150" dirty="0">
                <a:solidFill>
                  <a:schemeClr val="accent6">
                    <a:lumMod val="75000"/>
                  </a:schemeClr>
                </a:solidFill>
                <a:latin typeface="Narkisim" pitchFamily="34" charset="-79"/>
                <a:ea typeface="OpenSymbol"/>
                <a:cs typeface="Narkisim" pitchFamily="34" charset="-79"/>
                <a:hlinkClick r:id="rId5"/>
              </a:rPr>
              <a:t>ottobre</a:t>
            </a:r>
            <a:r>
              <a:rPr lang="it-IT" sz="5400" kern="150" dirty="0">
                <a:solidFill>
                  <a:schemeClr val="accent6">
                    <a:lumMod val="75000"/>
                  </a:schemeClr>
                </a:solidFill>
                <a:latin typeface="Narkisim" pitchFamily="34" charset="-79"/>
                <a:ea typeface="OpenSymbol"/>
                <a:cs typeface="Narkisim" pitchFamily="34" charset="-79"/>
              </a:rPr>
              <a:t> del </a:t>
            </a:r>
            <a:r>
              <a:rPr lang="it-IT" sz="5400" u="sng" kern="150" dirty="0">
                <a:solidFill>
                  <a:schemeClr val="accent6">
                    <a:lumMod val="75000"/>
                  </a:schemeClr>
                </a:solidFill>
                <a:latin typeface="Narkisim" pitchFamily="34" charset="-79"/>
                <a:ea typeface="OpenSymbol"/>
                <a:cs typeface="Narkisim" pitchFamily="34" charset="-79"/>
                <a:hlinkClick r:id="rId6"/>
              </a:rPr>
              <a:t>1944</a:t>
            </a:r>
            <a:r>
              <a:rPr lang="it-IT" sz="5400" kern="150" dirty="0">
                <a:solidFill>
                  <a:schemeClr val="accent6">
                    <a:lumMod val="75000"/>
                  </a:schemeClr>
                </a:solidFill>
                <a:latin typeface="Narkisim" pitchFamily="34" charset="-79"/>
                <a:ea typeface="OpenSymbol"/>
                <a:cs typeface="Narkisim" pitchFamily="34" charset="-79"/>
              </a:rPr>
              <a:t>, dopodiché fu spostata al </a:t>
            </a:r>
            <a:r>
              <a:rPr lang="it-IT" sz="5400" u="sng" kern="150" dirty="0">
                <a:solidFill>
                  <a:schemeClr val="accent6">
                    <a:lumMod val="75000"/>
                  </a:schemeClr>
                </a:solidFill>
                <a:latin typeface="Narkisim" pitchFamily="34" charset="-79"/>
                <a:ea typeface="OpenSymbol"/>
                <a:cs typeface="Narkisim" pitchFamily="34" charset="-79"/>
                <a:hlinkClick r:id="rId7"/>
              </a:rPr>
              <a:t>campo di concentramento</a:t>
            </a:r>
            <a:r>
              <a:rPr lang="it-IT" sz="5400" kern="150" dirty="0">
                <a:solidFill>
                  <a:schemeClr val="accent6">
                    <a:lumMod val="75000"/>
                  </a:schemeClr>
                </a:solidFill>
                <a:latin typeface="Narkisim" pitchFamily="34" charset="-79"/>
                <a:ea typeface="OpenSymbol"/>
                <a:cs typeface="Narkisim" pitchFamily="34" charset="-79"/>
              </a:rPr>
              <a:t> di </a:t>
            </a:r>
            <a:r>
              <a:rPr lang="it-IT" sz="5400" u="sng" kern="150" dirty="0">
                <a:solidFill>
                  <a:schemeClr val="accent6">
                    <a:lumMod val="75000"/>
                  </a:schemeClr>
                </a:solidFill>
                <a:latin typeface="Narkisim" pitchFamily="34" charset="-79"/>
                <a:ea typeface="OpenSymbol"/>
                <a:cs typeface="Narkisim" pitchFamily="34" charset="-79"/>
                <a:hlinkClick r:id="rId8"/>
              </a:rPr>
              <a:t>Bergen-</a:t>
            </a:r>
            <a:r>
              <a:rPr lang="it-IT" sz="5400" u="sng" kern="150" dirty="0" err="1">
                <a:solidFill>
                  <a:schemeClr val="accent6">
                    <a:lumMod val="75000"/>
                  </a:schemeClr>
                </a:solidFill>
                <a:latin typeface="Narkisim" pitchFamily="34" charset="-79"/>
                <a:ea typeface="OpenSymbol"/>
                <a:cs typeface="Narkisim" pitchFamily="34" charset="-79"/>
                <a:hlinkClick r:id="rId8"/>
              </a:rPr>
              <a:t>Belsen</a:t>
            </a:r>
            <a:r>
              <a:rPr lang="it-IT" sz="5400" kern="150" dirty="0">
                <a:solidFill>
                  <a:schemeClr val="accent6">
                    <a:lumMod val="75000"/>
                  </a:schemeClr>
                </a:solidFill>
                <a:latin typeface="Narkisim" pitchFamily="34" charset="-79"/>
                <a:ea typeface="OpenSymbol"/>
                <a:cs typeface="Narkisim" pitchFamily="34" charset="-79"/>
              </a:rPr>
              <a:t>, dove morì di </a:t>
            </a:r>
            <a:r>
              <a:rPr lang="it-IT" sz="5400" u="sng" kern="150" dirty="0">
                <a:solidFill>
                  <a:schemeClr val="accent6">
                    <a:lumMod val="75000"/>
                  </a:schemeClr>
                </a:solidFill>
                <a:latin typeface="Narkisim" pitchFamily="34" charset="-79"/>
                <a:ea typeface="OpenSymbol"/>
                <a:cs typeface="Narkisim" pitchFamily="34" charset="-79"/>
                <a:hlinkClick r:id="rId9"/>
              </a:rPr>
              <a:t>tifo</a:t>
            </a:r>
            <a:r>
              <a:rPr lang="it-IT" sz="5400" kern="150" dirty="0">
                <a:solidFill>
                  <a:schemeClr val="accent6">
                    <a:lumMod val="75000"/>
                  </a:schemeClr>
                </a:solidFill>
                <a:latin typeface="Narkisim" pitchFamily="34" charset="-79"/>
                <a:ea typeface="OpenSymbol"/>
                <a:cs typeface="Narkisim" pitchFamily="34" charset="-79"/>
              </a:rPr>
              <a:t>.</a:t>
            </a:r>
            <a:endParaRPr lang="it-IT" sz="5400" kern="150" dirty="0">
              <a:solidFill>
                <a:schemeClr val="accent6">
                  <a:lumMod val="75000"/>
                </a:schemeClr>
              </a:solidFill>
              <a:effectLst/>
              <a:latin typeface="Narkisim" pitchFamily="34" charset="-79"/>
              <a:ea typeface="OpenSymbol"/>
              <a:cs typeface="Narkisim" pitchFamily="34" charset="-79"/>
            </a:endParaRPr>
          </a:p>
        </p:txBody>
      </p:sp>
    </p:spTree>
    <p:extLst>
      <p:ext uri="{BB962C8B-B14F-4D97-AF65-F5344CB8AC3E}">
        <p14:creationId xmlns:p14="http://schemas.microsoft.com/office/powerpoint/2010/main" val="357662579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Ebrei\Fran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5024"/>
            <a:ext cx="4130738" cy="633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5123" name="Picture 3" descr="E:\Ebrei\Fr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31736"/>
            <a:ext cx="4192189" cy="60486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552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anim calcmode="lin" valueType="num">
                                      <p:cBhvr>
                                        <p:cTn id="8" dur="2000" fill="hold"/>
                                        <p:tgtEl>
                                          <p:spTgt spid="5123"/>
                                        </p:tgtEl>
                                        <p:attrNameLst>
                                          <p:attrName>ppt_w</p:attrName>
                                        </p:attrNameLst>
                                      </p:cBhvr>
                                      <p:tavLst>
                                        <p:tav tm="0" fmla="#ppt_w*sin(2.5*pi*$)">
                                          <p:val>
                                            <p:fltVal val="0"/>
                                          </p:val>
                                        </p:tav>
                                        <p:tav tm="100000">
                                          <p:val>
                                            <p:fltVal val="1"/>
                                          </p:val>
                                        </p:tav>
                                      </p:tavLst>
                                    </p:anim>
                                    <p:anim calcmode="lin" valueType="num">
                                      <p:cBhvr>
                                        <p:cTn id="9"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chemeClr val="bg1"/>
            </a:gs>
            <a:gs pos="31000">
              <a:schemeClr val="bg1">
                <a:lumMod val="95000"/>
              </a:schemeClr>
            </a:gs>
            <a:gs pos="49000">
              <a:srgbClr val="FF0066"/>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Rettangolo 1"/>
          <p:cNvSpPr/>
          <p:nvPr/>
        </p:nvSpPr>
        <p:spPr>
          <a:xfrm>
            <a:off x="0" y="60"/>
            <a:ext cx="9144000" cy="6186309"/>
          </a:xfrm>
          <a:prstGeom prst="rect">
            <a:avLst/>
          </a:prstGeom>
        </p:spPr>
        <p:txBody>
          <a:bodyPr wrap="square">
            <a:spAutoFit/>
          </a:bodyPr>
          <a:lstStyle/>
          <a:p>
            <a:pPr marL="342900" lvl="0" indent="-342900">
              <a:buFont typeface="Arial"/>
              <a:buChar char="•"/>
            </a:pPr>
            <a:r>
              <a:rPr lang="it-IT" sz="3600" u="sng" kern="150" dirty="0">
                <a:solidFill>
                  <a:srgbClr val="7030A0"/>
                </a:solidFill>
                <a:latin typeface="Aharoni" pitchFamily="2" charset="-79"/>
                <a:ea typeface="OpenSymbol"/>
                <a:cs typeface="Aharoni" pitchFamily="2" charset="-79"/>
                <a:hlinkClick r:id="rId2"/>
              </a:rPr>
              <a:t>Edith Stein</a:t>
            </a:r>
            <a:r>
              <a:rPr lang="it-IT" sz="3600" kern="150" dirty="0">
                <a:solidFill>
                  <a:srgbClr val="7030A0"/>
                </a:solidFill>
                <a:latin typeface="Aharoni" pitchFamily="2" charset="-79"/>
                <a:ea typeface="OpenSymbol"/>
                <a:cs typeface="Aharoni" pitchFamily="2" charset="-79"/>
              </a:rPr>
              <a:t>, conosciuta anche come </a:t>
            </a:r>
            <a:r>
              <a:rPr lang="it-IT" sz="3600" u="sng" kern="150" dirty="0">
                <a:solidFill>
                  <a:srgbClr val="7030A0"/>
                </a:solidFill>
                <a:latin typeface="Aharoni" pitchFamily="2" charset="-79"/>
                <a:ea typeface="OpenSymbol"/>
                <a:cs typeface="Aharoni" pitchFamily="2" charset="-79"/>
                <a:hlinkClick r:id="rId3"/>
              </a:rPr>
              <a:t>Santa Teresa Benedetta della Croce</a:t>
            </a:r>
            <a:r>
              <a:rPr lang="it-IT" sz="3600" kern="150" dirty="0">
                <a:solidFill>
                  <a:srgbClr val="7030A0"/>
                </a:solidFill>
                <a:latin typeface="Aharoni" pitchFamily="2" charset="-79"/>
                <a:ea typeface="OpenSymbol"/>
                <a:cs typeface="Aharoni" pitchFamily="2" charset="-79"/>
              </a:rPr>
              <a:t>, patrona dell'</a:t>
            </a:r>
            <a:r>
              <a:rPr lang="it-IT" sz="3600" u="sng" kern="150" dirty="0">
                <a:solidFill>
                  <a:srgbClr val="7030A0"/>
                </a:solidFill>
                <a:latin typeface="Aharoni" pitchFamily="2" charset="-79"/>
                <a:ea typeface="OpenSymbol"/>
                <a:cs typeface="Aharoni" pitchFamily="2" charset="-79"/>
                <a:hlinkClick r:id="rId4"/>
              </a:rPr>
              <a:t>Europa</a:t>
            </a:r>
            <a:r>
              <a:rPr lang="it-IT" sz="3600" kern="150" dirty="0">
                <a:solidFill>
                  <a:srgbClr val="7030A0"/>
                </a:solidFill>
                <a:latin typeface="Aharoni" pitchFamily="2" charset="-79"/>
                <a:ea typeface="OpenSymbol"/>
                <a:cs typeface="Aharoni" pitchFamily="2" charset="-79"/>
              </a:rPr>
              <a:t>, dei martiri e degli orfani. Ebrea ortodossa convertita, divenne suora Carmelitana, teologa e filosofa. Fu deportata ad Auschwitz dalla Gestapo con la sorella Rosa anch'essa convertita; morirono il giorno stesso del loro arrivo, uccise nelle camere a gas del campo il 9 agosto 1942.</a:t>
            </a:r>
            <a:endParaRPr lang="it-IT" sz="3600" kern="150" dirty="0">
              <a:solidFill>
                <a:srgbClr val="7030A0"/>
              </a:solidFill>
              <a:effectLst/>
              <a:latin typeface="Aharoni" pitchFamily="2" charset="-79"/>
              <a:ea typeface="OpenSymbol"/>
              <a:cs typeface="Aharoni" pitchFamily="2" charset="-79"/>
            </a:endParaRPr>
          </a:p>
        </p:txBody>
      </p:sp>
    </p:spTree>
    <p:extLst>
      <p:ext uri="{BB962C8B-B14F-4D97-AF65-F5344CB8AC3E}">
        <p14:creationId xmlns:p14="http://schemas.microsoft.com/office/powerpoint/2010/main" val="166207493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Ebrei\Ste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84862"/>
            <a:ext cx="4104456" cy="53321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147" name="Picture 3" descr="E:\Ebrei\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50" y="836712"/>
            <a:ext cx="3849742" cy="53009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875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randombar(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80">
                                          <p:stCondLst>
                                            <p:cond delay="0"/>
                                          </p:stCondLst>
                                        </p:cTn>
                                        <p:tgtEl>
                                          <p:spTgt spid="6146"/>
                                        </p:tgtEl>
                                      </p:cBhvr>
                                    </p:animEffect>
                                    <p:anim calcmode="lin" valueType="num">
                                      <p:cBhvr>
                                        <p:cTn id="13"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6"/>
                                        </p:tgtEl>
                                      </p:cBhvr>
                                      <p:to x="100000" y="60000"/>
                                    </p:animScale>
                                    <p:animScale>
                                      <p:cBhvr>
                                        <p:cTn id="19" dur="166" decel="50000">
                                          <p:stCondLst>
                                            <p:cond delay="676"/>
                                          </p:stCondLst>
                                        </p:cTn>
                                        <p:tgtEl>
                                          <p:spTgt spid="6146"/>
                                        </p:tgtEl>
                                      </p:cBhvr>
                                      <p:to x="100000" y="100000"/>
                                    </p:animScale>
                                    <p:animScale>
                                      <p:cBhvr>
                                        <p:cTn id="20" dur="26">
                                          <p:stCondLst>
                                            <p:cond delay="1312"/>
                                          </p:stCondLst>
                                        </p:cTn>
                                        <p:tgtEl>
                                          <p:spTgt spid="6146"/>
                                        </p:tgtEl>
                                      </p:cBhvr>
                                      <p:to x="100000" y="80000"/>
                                    </p:animScale>
                                    <p:animScale>
                                      <p:cBhvr>
                                        <p:cTn id="21" dur="166" decel="50000">
                                          <p:stCondLst>
                                            <p:cond delay="1338"/>
                                          </p:stCondLst>
                                        </p:cTn>
                                        <p:tgtEl>
                                          <p:spTgt spid="6146"/>
                                        </p:tgtEl>
                                      </p:cBhvr>
                                      <p:to x="100000" y="100000"/>
                                    </p:animScale>
                                    <p:animScale>
                                      <p:cBhvr>
                                        <p:cTn id="22" dur="26">
                                          <p:stCondLst>
                                            <p:cond delay="1642"/>
                                          </p:stCondLst>
                                        </p:cTn>
                                        <p:tgtEl>
                                          <p:spTgt spid="6146"/>
                                        </p:tgtEl>
                                      </p:cBhvr>
                                      <p:to x="100000" y="90000"/>
                                    </p:animScale>
                                    <p:animScale>
                                      <p:cBhvr>
                                        <p:cTn id="23" dur="166" decel="50000">
                                          <p:stCondLst>
                                            <p:cond delay="1668"/>
                                          </p:stCondLst>
                                        </p:cTn>
                                        <p:tgtEl>
                                          <p:spTgt spid="6146"/>
                                        </p:tgtEl>
                                      </p:cBhvr>
                                      <p:to x="100000" y="100000"/>
                                    </p:animScale>
                                    <p:animScale>
                                      <p:cBhvr>
                                        <p:cTn id="24" dur="26">
                                          <p:stCondLst>
                                            <p:cond delay="1808"/>
                                          </p:stCondLst>
                                        </p:cTn>
                                        <p:tgtEl>
                                          <p:spTgt spid="6146"/>
                                        </p:tgtEl>
                                      </p:cBhvr>
                                      <p:to x="100000" y="95000"/>
                                    </p:animScale>
                                    <p:animScale>
                                      <p:cBhvr>
                                        <p:cTn id="25"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31000">
              <a:schemeClr val="bg1">
                <a:lumMod val="95000"/>
              </a:schemeClr>
            </a:gs>
            <a:gs pos="57000">
              <a:srgbClr val="0070C0"/>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6504" y="0"/>
            <a:ext cx="9137496" cy="6555641"/>
          </a:xfrm>
          <a:prstGeom prst="rect">
            <a:avLst/>
          </a:prstGeom>
        </p:spPr>
        <p:txBody>
          <a:bodyPr wrap="square">
            <a:spAutoFit/>
          </a:bodyPr>
          <a:lstStyle/>
          <a:p>
            <a:pPr marL="342900" lvl="0" indent="-342900">
              <a:buFont typeface="Arial"/>
              <a:buChar char="•"/>
            </a:pPr>
            <a:r>
              <a:rPr lang="it-IT" sz="6000" u="sng" kern="150" dirty="0">
                <a:solidFill>
                  <a:srgbClr val="FF3399"/>
                </a:solidFill>
                <a:latin typeface="Cooper Black" pitchFamily="18" charset="0"/>
                <a:ea typeface="OpenSymbol"/>
                <a:cs typeface="OpenSymbol"/>
                <a:hlinkClick r:id="rId2"/>
              </a:rPr>
              <a:t>Piero Terracina</a:t>
            </a:r>
            <a:r>
              <a:rPr lang="it-IT" sz="6000" kern="150" dirty="0">
                <a:solidFill>
                  <a:srgbClr val="FF3399"/>
                </a:solidFill>
                <a:latin typeface="Cooper Black" pitchFamily="18" charset="0"/>
                <a:ea typeface="OpenSymbol"/>
                <a:cs typeface="OpenSymbol"/>
              </a:rPr>
              <a:t>, deportato ad Auschwitz, ora vive a </a:t>
            </a:r>
            <a:r>
              <a:rPr lang="it-IT" sz="6000" u="sng" kern="150" dirty="0">
                <a:solidFill>
                  <a:srgbClr val="FF3399"/>
                </a:solidFill>
                <a:latin typeface="Cooper Black" pitchFamily="18" charset="0"/>
                <a:ea typeface="OpenSymbol"/>
                <a:cs typeface="OpenSymbol"/>
                <a:hlinkClick r:id="rId3"/>
              </a:rPr>
              <a:t>Roma</a:t>
            </a:r>
            <a:r>
              <a:rPr lang="it-IT" sz="6000" kern="150" dirty="0">
                <a:solidFill>
                  <a:srgbClr val="FF3399"/>
                </a:solidFill>
                <a:latin typeface="Cooper Black" pitchFamily="18" charset="0"/>
                <a:ea typeface="OpenSymbol"/>
                <a:cs typeface="OpenSymbol"/>
              </a:rPr>
              <a:t> incontrando costantemente ragazzi delle scuole di tutta Italia.</a:t>
            </a:r>
            <a:endParaRPr lang="it-IT" sz="6000" kern="150" dirty="0">
              <a:solidFill>
                <a:srgbClr val="FF3399"/>
              </a:solidFill>
              <a:effectLst/>
              <a:latin typeface="Cooper Black" pitchFamily="18" charset="0"/>
              <a:ea typeface="OpenSymbol"/>
              <a:cs typeface="OpenSymbol"/>
            </a:endParaRPr>
          </a:p>
        </p:txBody>
      </p:sp>
    </p:spTree>
    <p:extLst>
      <p:ext uri="{BB962C8B-B14F-4D97-AF65-F5344CB8AC3E}">
        <p14:creationId xmlns:p14="http://schemas.microsoft.com/office/powerpoint/2010/main" val="17292123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p:spPr>
        <p:txBody>
          <a:bodyPr wrap="square">
            <a:spAutoFit/>
          </a:bodyPr>
          <a:lstStyle/>
          <a:p>
            <a:pPr>
              <a:spcAft>
                <a:spcPts val="600"/>
              </a:spcAft>
            </a:pPr>
            <a:r>
              <a:rPr lang="it-IT" sz="3600" kern="150" dirty="0">
                <a:solidFill>
                  <a:schemeClr val="bg1"/>
                </a:solidFill>
                <a:latin typeface="Agency FB" pitchFamily="34" charset="0"/>
                <a:ea typeface="Andale Sans UI"/>
                <a:cs typeface="Tahoma"/>
              </a:rPr>
              <a:t>Gli ebrei, nella scala sociale del campo, erano all'ultimo posto e ricevevano il peggior trattamento. Tutti gli internati avevano l'obbligo di lavorare (quelli inabili al lavoro venivano invece uccisi subito, appena arrivati nel campo); gli orari variavano a seconda delle stagioni ma si assestavano su di una media di 10-11 ore di lavoro giornaliero. Una domenica ogni due, tranne per chi lavorava presso aziende belliche che funzionavano a ciclo continuo, era considerata giorno festivo e dedita ai lavori di pulizia e manutenzione del campo e all'igiene personale dei detenuti. Le disumane condizioni di lavoro, le scarse razioni di cibo e le condizioni igieniche pressoché inesistenti portavano rapidamente i detenuti alla morte</a:t>
            </a:r>
            <a:r>
              <a:rPr lang="it-IT" kern="150" dirty="0">
                <a:solidFill>
                  <a:srgbClr val="000000"/>
                </a:solidFill>
                <a:latin typeface="Times New Roman"/>
                <a:ea typeface="Andale Sans UI"/>
                <a:cs typeface="Tahoma"/>
              </a:rPr>
              <a:t>.</a:t>
            </a:r>
            <a:endParaRPr lang="it-IT" kern="150" dirty="0">
              <a:effectLst/>
              <a:latin typeface="Times New Roman"/>
              <a:ea typeface="Andale Sans UI"/>
              <a:cs typeface="Tahoma"/>
            </a:endParaRPr>
          </a:p>
        </p:txBody>
      </p:sp>
    </p:spTree>
    <p:extLst>
      <p:ext uri="{BB962C8B-B14F-4D97-AF65-F5344CB8AC3E}">
        <p14:creationId xmlns:p14="http://schemas.microsoft.com/office/powerpoint/2010/main" val="2481996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hmed\Desktop\imgr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480" y="3500224"/>
            <a:ext cx="4411071" cy="33123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pic>
        <p:nvPicPr>
          <p:cNvPr id="7171" name="Picture 3" descr="C:\Users\Ahmed\Desktop\imgres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2664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7172" name="Picture 4" descr="C:\Users\Ahmed\Desktop\u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0" y="-45408"/>
            <a:ext cx="4211960"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690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1000"/>
                                        <p:tgtEl>
                                          <p:spTgt spid="7171"/>
                                        </p:tgtEl>
                                      </p:cBhvr>
                                    </p:animEffect>
                                    <p:anim calcmode="lin" valueType="num">
                                      <p:cBhvr>
                                        <p:cTn id="14" dur="1000" fill="hold"/>
                                        <p:tgtEl>
                                          <p:spTgt spid="7171"/>
                                        </p:tgtEl>
                                        <p:attrNameLst>
                                          <p:attrName>ppt_x</p:attrName>
                                        </p:attrNameLst>
                                      </p:cBhvr>
                                      <p:tavLst>
                                        <p:tav tm="0">
                                          <p:val>
                                            <p:strVal val="#ppt_x"/>
                                          </p:val>
                                        </p:tav>
                                        <p:tav tm="100000">
                                          <p:val>
                                            <p:strVal val="#ppt_x"/>
                                          </p:val>
                                        </p:tav>
                                      </p:tavLst>
                                    </p:anim>
                                    <p:anim calcmode="lin" valueType="num">
                                      <p:cBhvr>
                                        <p:cTn id="15"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wipe(down)">
                                      <p:cBhvr>
                                        <p:cTn id="2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a:blipFill>
            <a:blip r:embed="rId5"/>
            <a:stretch>
              <a:fillRect/>
            </a:stretch>
          </a:blipFill>
        </p:spPr>
        <p:txBody>
          <a:bodyPr>
            <a:noAutofit/>
          </a:bodyPr>
          <a:lstStyle/>
          <a:p>
            <a:r>
              <a:rPr lang="it-IT" sz="8000" dirty="0" smtClean="0">
                <a:solidFill>
                  <a:schemeClr val="bg1"/>
                </a:solidFill>
                <a:latin typeface="Snap ITC" pitchFamily="82" charset="0"/>
              </a:rPr>
              <a:t>Grazie di aver osservato la nostra presentazione.</a:t>
            </a:r>
            <a:endParaRPr lang="it-IT" sz="8000" dirty="0">
              <a:solidFill>
                <a:schemeClr val="bg1"/>
              </a:solidFill>
              <a:latin typeface="Snap ITC" pitchFamily="82" charset="0"/>
            </a:endParaRPr>
          </a:p>
        </p:txBody>
      </p:sp>
      <p:pic>
        <p:nvPicPr>
          <p:cNvPr id="3" name="Maid with the Flaxen Hai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32240" y="184488"/>
            <a:ext cx="1888976" cy="1456928"/>
          </a:xfrm>
          <a:prstGeom prst="rect">
            <a:avLst/>
          </a:prstGeom>
        </p:spPr>
      </p:pic>
    </p:spTree>
    <p:extLst>
      <p:ext uri="{BB962C8B-B14F-4D97-AF65-F5344CB8AC3E}">
        <p14:creationId xmlns:p14="http://schemas.microsoft.com/office/powerpoint/2010/main" val="29963085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4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858000"/>
          </a:xfrm>
        </p:spPr>
        <p:txBody>
          <a:bodyPr>
            <a:noAutofit/>
          </a:bodyPr>
          <a:lstStyle/>
          <a:p>
            <a:r>
              <a:rPr lang="it-IT" dirty="0" smtClean="0">
                <a:solidFill>
                  <a:schemeClr val="bg1"/>
                </a:solidFill>
                <a:latin typeface="Broadway" pitchFamily="82" charset="0"/>
              </a:rPr>
              <a:t>AUSCHWITZ, fu il primo </a:t>
            </a:r>
            <a:r>
              <a:rPr lang="it-IT" dirty="0" smtClean="0">
                <a:solidFill>
                  <a:schemeClr val="bg1"/>
                </a:solidFill>
                <a:latin typeface="Broadway" pitchFamily="82" charset="0"/>
              </a:rPr>
              <a:t>campo di sterminio ad </a:t>
            </a:r>
            <a:r>
              <a:rPr lang="it-IT" dirty="0" smtClean="0">
                <a:solidFill>
                  <a:schemeClr val="bg1"/>
                </a:solidFill>
                <a:latin typeface="Broadway" pitchFamily="82" charset="0"/>
              </a:rPr>
              <a:t>essere realizzato vicino a </a:t>
            </a:r>
            <a:r>
              <a:rPr lang="it-IT" dirty="0" err="1" smtClean="0">
                <a:solidFill>
                  <a:schemeClr val="bg1"/>
                </a:solidFill>
                <a:latin typeface="Broadway" pitchFamily="82" charset="0"/>
              </a:rPr>
              <a:t>Oswiecim</a:t>
            </a:r>
            <a:r>
              <a:rPr lang="it-IT" dirty="0" smtClean="0">
                <a:solidFill>
                  <a:schemeClr val="bg1"/>
                </a:solidFill>
                <a:latin typeface="Broadway" pitchFamily="82" charset="0"/>
              </a:rPr>
              <a:t>; la sua costruzione cominciò nel maggio del 1940 in una caserma abbandonata dell’artiglieria </a:t>
            </a:r>
            <a:r>
              <a:rPr lang="it-IT" sz="6600" dirty="0" smtClean="0">
                <a:solidFill>
                  <a:schemeClr val="bg1"/>
                </a:solidFill>
                <a:latin typeface="Algerian" pitchFamily="82" charset="0"/>
              </a:rPr>
              <a:t>polacca.</a:t>
            </a:r>
            <a:endParaRPr lang="it-IT" sz="6600" dirty="0">
              <a:solidFill>
                <a:schemeClr val="bg1"/>
              </a:solidFill>
              <a:latin typeface="Algerian" pitchFamily="82" charset="0"/>
            </a:endParaRPr>
          </a:p>
        </p:txBody>
      </p:sp>
    </p:spTree>
    <p:extLst>
      <p:ext uri="{BB962C8B-B14F-4D97-AF65-F5344CB8AC3E}">
        <p14:creationId xmlns:p14="http://schemas.microsoft.com/office/powerpoint/2010/main" val="16447775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1556791"/>
          </a:xfrm>
        </p:spPr>
        <p:txBody>
          <a:bodyPr>
            <a:noAutofit/>
          </a:bodyPr>
          <a:lstStyle/>
          <a:p>
            <a:r>
              <a:rPr lang="it-IT" sz="9600" dirty="0" smtClean="0">
                <a:solidFill>
                  <a:srgbClr val="FFFF00"/>
                </a:solidFill>
                <a:latin typeface="Algerian" pitchFamily="82" charset="0"/>
              </a:rPr>
              <a:t>1940 - 1945</a:t>
            </a:r>
            <a:endParaRPr lang="it-IT" sz="9600" dirty="0">
              <a:solidFill>
                <a:srgbClr val="FFFF00"/>
              </a:solidFill>
              <a:latin typeface="Algerian" pitchFamily="82" charset="0"/>
            </a:endParaRPr>
          </a:p>
        </p:txBody>
      </p:sp>
      <p:sp>
        <p:nvSpPr>
          <p:cNvPr id="3" name="Sottotitolo 2"/>
          <p:cNvSpPr>
            <a:spLocks noGrp="1"/>
          </p:cNvSpPr>
          <p:nvPr>
            <p:ph type="subTitle" idx="1"/>
          </p:nvPr>
        </p:nvSpPr>
        <p:spPr>
          <a:xfrm>
            <a:off x="0" y="1340768"/>
            <a:ext cx="9144000" cy="5517232"/>
          </a:xfrm>
        </p:spPr>
        <p:txBody>
          <a:bodyPr>
            <a:normAutofit lnSpcReduction="10000"/>
          </a:bodyPr>
          <a:lstStyle/>
          <a:p>
            <a:r>
              <a:rPr lang="it-IT" dirty="0" smtClean="0">
                <a:solidFill>
                  <a:schemeClr val="bg1"/>
                </a:solidFill>
                <a:latin typeface="Aharoni" pitchFamily="2" charset="-79"/>
                <a:cs typeface="Aharoni" pitchFamily="2" charset="-79"/>
              </a:rPr>
              <a:t>i comandanti del complesso sono:</a:t>
            </a:r>
            <a:endParaRPr lang="it-IT" dirty="0" smtClean="0">
              <a:latin typeface="Aharoni" pitchFamily="2" charset="-79"/>
              <a:cs typeface="Aharoni" pitchFamily="2" charset="-79"/>
            </a:endParaRPr>
          </a:p>
          <a:p>
            <a:pPr marL="457200" indent="-457200">
              <a:buFont typeface="Wingdings" pitchFamily="2" charset="2"/>
              <a:buChar char="q"/>
            </a:pPr>
            <a:r>
              <a:rPr lang="it-IT" dirty="0">
                <a:solidFill>
                  <a:srgbClr val="FF0066"/>
                </a:solidFill>
              </a:rPr>
              <a:t> </a:t>
            </a:r>
            <a:r>
              <a:rPr lang="it-IT" sz="3600" dirty="0" smtClean="0">
                <a:solidFill>
                  <a:srgbClr val="FF0066"/>
                </a:solidFill>
                <a:latin typeface="Algerian" pitchFamily="82" charset="0"/>
              </a:rPr>
              <a:t>il Tenente Colonnello delle SS RUDOLF HOESS,  dal maggio 1940 fino al novembre 1943.</a:t>
            </a:r>
          </a:p>
          <a:p>
            <a:pPr marL="457200" indent="-457200">
              <a:buFont typeface="Wingdings" pitchFamily="2" charset="2"/>
              <a:buChar char="q"/>
            </a:pPr>
            <a:r>
              <a:rPr lang="it-IT" sz="3600" dirty="0" smtClean="0">
                <a:solidFill>
                  <a:srgbClr val="009900"/>
                </a:solidFill>
                <a:latin typeface="Algerian" pitchFamily="82" charset="0"/>
              </a:rPr>
              <a:t>Il Tenente Colonnello ARTHUR LIEBEHENSCHEL dal novembre 1943 sino a metà del maggio 1944.</a:t>
            </a:r>
          </a:p>
          <a:p>
            <a:pPr marL="457200" indent="-457200">
              <a:buFont typeface="Wingdings" pitchFamily="2" charset="2"/>
              <a:buChar char="q"/>
            </a:pPr>
            <a:r>
              <a:rPr lang="it-IT" sz="3600" dirty="0" smtClean="0">
                <a:solidFill>
                  <a:schemeClr val="accent6">
                    <a:lumMod val="75000"/>
                  </a:schemeClr>
                </a:solidFill>
                <a:latin typeface="Algerian" pitchFamily="82" charset="0"/>
              </a:rPr>
              <a:t>Il Maggiore delle SS RICHARD BAER , della metà di maggio 1944 fino al 27 gennaio </a:t>
            </a:r>
            <a:r>
              <a:rPr lang="it-IT" dirty="0" smtClean="0">
                <a:solidFill>
                  <a:schemeClr val="accent6">
                    <a:lumMod val="75000"/>
                  </a:schemeClr>
                </a:solidFill>
                <a:latin typeface="Algerian" pitchFamily="82" charset="0"/>
              </a:rPr>
              <a:t>1945.</a:t>
            </a:r>
            <a:endParaRPr lang="it-IT" dirty="0">
              <a:solidFill>
                <a:schemeClr val="accent6">
                  <a:lumMod val="75000"/>
                </a:schemeClr>
              </a:solidFill>
              <a:latin typeface="Algerian" pitchFamily="82" charset="0"/>
            </a:endParaRPr>
          </a:p>
        </p:txBody>
      </p:sp>
    </p:spTree>
    <p:extLst>
      <p:ext uri="{BB962C8B-B14F-4D97-AF65-F5344CB8AC3E}">
        <p14:creationId xmlns:p14="http://schemas.microsoft.com/office/powerpoint/2010/main" val="1682424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0" end="0"/>
                                            </p:txEl>
                                          </p:spTgt>
                                        </p:tgtEl>
                                        <p:attrNameLst>
                                          <p:attrName>ppt_w</p:attrName>
                                        </p:attrNameLst>
                                      </p:cBhvr>
                                    </p:anim>
                                    <p:anim by="(#ppt_w*0.50)" calcmode="lin" valueType="num">
                                      <p:cBhvr>
                                        <p:cTn id="15" dur="500" decel="50000" autoRev="1" fill="hold">
                                          <p:stCondLst>
                                            <p:cond delay="0"/>
                                          </p:stCondLst>
                                        </p:cTn>
                                        <p:tgtEl>
                                          <p:spTgt spid="3">
                                            <p:txEl>
                                              <p:pRg st="0" end="0"/>
                                            </p:txEl>
                                          </p:spTgt>
                                        </p:tgtEl>
                                        <p:attrNameLst>
                                          <p:attrName>ppt_x</p:attrName>
                                        </p:attrNameLst>
                                      </p:cBhvr>
                                    </p:anim>
                                    <p:anim from="(-#ppt_h/2)" to="(#ppt_y)" calcmode="lin" valueType="num">
                                      <p:cBhvr>
                                        <p:cTn id="16" dur="1000" fill="hold">
                                          <p:stCondLst>
                                            <p:cond delay="0"/>
                                          </p:stCondLst>
                                        </p:cTn>
                                        <p:tgtEl>
                                          <p:spTgt spid="3">
                                            <p:txEl>
                                              <p:pRg st="0" end="0"/>
                                            </p:txEl>
                                          </p:spTgt>
                                        </p:tgtEl>
                                        <p:attrNameLst>
                                          <p:attrName>ppt_y</p:attrName>
                                        </p:attrNameLst>
                                      </p:cBhvr>
                                    </p:anim>
                                    <p:animRot by="21600000">
                                      <p:cBhvr>
                                        <p:cTn id="17" dur="1000" fill="hold">
                                          <p:stCondLst>
                                            <p:cond delay="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
            <a:ext cx="9144000" cy="1772815"/>
          </a:xfrm>
        </p:spPr>
        <p:txBody>
          <a:bodyPr>
            <a:noAutofit/>
          </a:bodyPr>
          <a:lstStyle/>
          <a:p>
            <a:r>
              <a:rPr lang="it-IT" sz="3200" dirty="0" smtClean="0">
                <a:solidFill>
                  <a:srgbClr val="00B0F0"/>
                </a:solidFill>
                <a:latin typeface="Snap ITC" pitchFamily="82" charset="0"/>
              </a:rPr>
              <a:t>Nell’ospedale di AUSCHWITZ, nel blocco(edificio) gli scienziati effettuano dei esperimenti pseudo-scientifici su: </a:t>
            </a:r>
            <a:endParaRPr lang="it-IT" sz="3200" dirty="0">
              <a:solidFill>
                <a:srgbClr val="00B0F0"/>
              </a:solidFill>
              <a:latin typeface="Snap ITC" pitchFamily="82" charset="0"/>
            </a:endParaRPr>
          </a:p>
        </p:txBody>
      </p:sp>
      <p:sp>
        <p:nvSpPr>
          <p:cNvPr id="3" name="Sottotitolo 2"/>
          <p:cNvSpPr>
            <a:spLocks noGrp="1"/>
          </p:cNvSpPr>
          <p:nvPr>
            <p:ph type="subTitle" idx="1"/>
          </p:nvPr>
        </p:nvSpPr>
        <p:spPr>
          <a:xfrm>
            <a:off x="2267744" y="1916832"/>
            <a:ext cx="4427984" cy="4941168"/>
          </a:xfrm>
        </p:spPr>
        <p:txBody>
          <a:bodyPr>
            <a:normAutofit/>
          </a:bodyPr>
          <a:lstStyle/>
          <a:p>
            <a:pPr marL="457200" indent="-457200">
              <a:buFont typeface="Wingdings" pitchFamily="2" charset="2"/>
              <a:buChar char="v"/>
            </a:pPr>
            <a:r>
              <a:rPr lang="it-IT" sz="4400" dirty="0" smtClean="0">
                <a:solidFill>
                  <a:srgbClr val="FF0000"/>
                </a:solidFill>
                <a:latin typeface="Agency FB" pitchFamily="34" charset="0"/>
              </a:rPr>
              <a:t>Neonati</a:t>
            </a:r>
          </a:p>
          <a:p>
            <a:pPr marL="457200" indent="-457200">
              <a:buFont typeface="Wingdings" pitchFamily="2" charset="2"/>
              <a:buChar char="v"/>
            </a:pPr>
            <a:r>
              <a:rPr lang="it-IT" sz="4400" dirty="0" smtClean="0">
                <a:solidFill>
                  <a:srgbClr val="FF0000"/>
                </a:solidFill>
                <a:latin typeface="Agency FB" pitchFamily="34" charset="0"/>
              </a:rPr>
              <a:t>Gemelli</a:t>
            </a:r>
          </a:p>
          <a:p>
            <a:pPr marL="457200" indent="-457200">
              <a:buFont typeface="Wingdings" pitchFamily="2" charset="2"/>
              <a:buChar char="v"/>
            </a:pPr>
            <a:r>
              <a:rPr lang="it-IT" sz="4400" dirty="0" smtClean="0">
                <a:solidFill>
                  <a:srgbClr val="FF0000"/>
                </a:solidFill>
                <a:latin typeface="Agency FB" pitchFamily="34" charset="0"/>
              </a:rPr>
              <a:t>Pazienti affetti da nanismo </a:t>
            </a:r>
          </a:p>
          <a:p>
            <a:pPr marL="457200" indent="-457200">
              <a:buFont typeface="Wingdings" pitchFamily="2" charset="2"/>
              <a:buChar char="v"/>
            </a:pPr>
            <a:r>
              <a:rPr lang="it-IT" sz="4400" dirty="0" smtClean="0">
                <a:solidFill>
                  <a:srgbClr val="FF0000"/>
                </a:solidFill>
                <a:latin typeface="Agency FB" pitchFamily="34" charset="0"/>
              </a:rPr>
              <a:t>Adulti alla sterilizzazione </a:t>
            </a:r>
            <a:endParaRPr lang="it-IT" sz="4400" dirty="0">
              <a:solidFill>
                <a:srgbClr val="FF0000"/>
              </a:solidFill>
              <a:latin typeface="Agency FB" pitchFamily="34" charset="0"/>
            </a:endParaRPr>
          </a:p>
        </p:txBody>
      </p:sp>
    </p:spTree>
    <p:extLst>
      <p:ext uri="{BB962C8B-B14F-4D97-AF65-F5344CB8AC3E}">
        <p14:creationId xmlns:p14="http://schemas.microsoft.com/office/powerpoint/2010/main" val="3612299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ipe(down)">
                                      <p:cBhvr>
                                        <p:cTn id="63" dur="580">
                                          <p:stCondLst>
                                            <p:cond delay="0"/>
                                          </p:stCondLst>
                                        </p:cTn>
                                        <p:tgtEl>
                                          <p:spTgt spid="3">
                                            <p:txEl>
                                              <p:pRg st="3" end="3"/>
                                            </p:txEl>
                                          </p:spTgt>
                                        </p:tgtEl>
                                      </p:cBhvr>
                                    </p:animEffect>
                                    <p:anim calcmode="lin" valueType="num">
                                      <p:cBhvr>
                                        <p:cTn id="6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3" end="3"/>
                                            </p:txEl>
                                          </p:spTgt>
                                        </p:tgtEl>
                                      </p:cBhvr>
                                      <p:to x="100000" y="60000"/>
                                    </p:animScale>
                                    <p:animScale>
                                      <p:cBhvr>
                                        <p:cTn id="70" dur="166" decel="50000">
                                          <p:stCondLst>
                                            <p:cond delay="676"/>
                                          </p:stCondLst>
                                        </p:cTn>
                                        <p:tgtEl>
                                          <p:spTgt spid="3">
                                            <p:txEl>
                                              <p:pRg st="3" end="3"/>
                                            </p:txEl>
                                          </p:spTgt>
                                        </p:tgtEl>
                                      </p:cBhvr>
                                      <p:to x="100000" y="100000"/>
                                    </p:animScale>
                                    <p:animScale>
                                      <p:cBhvr>
                                        <p:cTn id="71" dur="26">
                                          <p:stCondLst>
                                            <p:cond delay="1312"/>
                                          </p:stCondLst>
                                        </p:cTn>
                                        <p:tgtEl>
                                          <p:spTgt spid="3">
                                            <p:txEl>
                                              <p:pRg st="3" end="3"/>
                                            </p:txEl>
                                          </p:spTgt>
                                        </p:tgtEl>
                                      </p:cBhvr>
                                      <p:to x="100000" y="80000"/>
                                    </p:animScale>
                                    <p:animScale>
                                      <p:cBhvr>
                                        <p:cTn id="72" dur="166" decel="50000">
                                          <p:stCondLst>
                                            <p:cond delay="1338"/>
                                          </p:stCondLst>
                                        </p:cTn>
                                        <p:tgtEl>
                                          <p:spTgt spid="3">
                                            <p:txEl>
                                              <p:pRg st="3" end="3"/>
                                            </p:txEl>
                                          </p:spTgt>
                                        </p:tgtEl>
                                      </p:cBhvr>
                                      <p:to x="100000" y="100000"/>
                                    </p:animScale>
                                    <p:animScale>
                                      <p:cBhvr>
                                        <p:cTn id="73" dur="26">
                                          <p:stCondLst>
                                            <p:cond delay="1642"/>
                                          </p:stCondLst>
                                        </p:cTn>
                                        <p:tgtEl>
                                          <p:spTgt spid="3">
                                            <p:txEl>
                                              <p:pRg st="3" end="3"/>
                                            </p:txEl>
                                          </p:spTgt>
                                        </p:tgtEl>
                                      </p:cBhvr>
                                      <p:to x="100000" y="90000"/>
                                    </p:animScale>
                                    <p:animScale>
                                      <p:cBhvr>
                                        <p:cTn id="74" dur="166" decel="50000">
                                          <p:stCondLst>
                                            <p:cond delay="1668"/>
                                          </p:stCondLst>
                                        </p:cTn>
                                        <p:tgtEl>
                                          <p:spTgt spid="3">
                                            <p:txEl>
                                              <p:pRg st="3" end="3"/>
                                            </p:txEl>
                                          </p:spTgt>
                                        </p:tgtEl>
                                      </p:cBhvr>
                                      <p:to x="100000" y="100000"/>
                                    </p:animScale>
                                    <p:animScale>
                                      <p:cBhvr>
                                        <p:cTn id="75" dur="26">
                                          <p:stCondLst>
                                            <p:cond delay="1808"/>
                                          </p:stCondLst>
                                        </p:cTn>
                                        <p:tgtEl>
                                          <p:spTgt spid="3">
                                            <p:txEl>
                                              <p:pRg st="3" end="3"/>
                                            </p:txEl>
                                          </p:spTgt>
                                        </p:tgtEl>
                                      </p:cBhvr>
                                      <p:to x="100000" y="95000"/>
                                    </p:animScale>
                                    <p:animScale>
                                      <p:cBhvr>
                                        <p:cTn id="7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
              <a:srgbClr val="FFFF00"/>
            </a:gs>
            <a:gs pos="100000">
              <a:schemeClr val="accent6">
                <a:lumMod val="75000"/>
              </a:schemeClr>
            </a:gs>
            <a:gs pos="49000">
              <a:srgbClr val="FF3399"/>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0"/>
            <a:ext cx="9144000" cy="6858000"/>
          </a:xfrm>
        </p:spPr>
        <p:txBody>
          <a:bodyPr>
            <a:normAutofit fontScale="92500"/>
          </a:bodyPr>
          <a:lstStyle/>
          <a:p>
            <a:r>
              <a:rPr lang="it-IT" sz="8000" dirty="0">
                <a:solidFill>
                  <a:srgbClr val="FF0066"/>
                </a:solidFill>
                <a:latin typeface="Snap ITC" pitchFamily="82" charset="0"/>
                <a:ea typeface="+mj-ea"/>
                <a:cs typeface="+mj-cs"/>
              </a:rPr>
              <a:t>Il campo di concentramento è un posto dove vengono portati gli ebrei dai tedeschi </a:t>
            </a:r>
            <a:endParaRPr lang="it-IT" dirty="0" smtClean="0">
              <a:solidFill>
                <a:srgbClr val="FF0066"/>
              </a:solidFill>
              <a:latin typeface="Snap ITC" pitchFamily="82" charset="0"/>
            </a:endParaRPr>
          </a:p>
        </p:txBody>
      </p:sp>
    </p:spTree>
    <p:extLst>
      <p:ext uri="{BB962C8B-B14F-4D97-AF65-F5344CB8AC3E}">
        <p14:creationId xmlns:p14="http://schemas.microsoft.com/office/powerpoint/2010/main" val="40362714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brei\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4874907" cy="63721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Ahmed\Desktop\imgres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16633"/>
            <a:ext cx="3420145" cy="63835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anim calcmode="lin" valueType="num">
                                      <p:cBhvr>
                                        <p:cTn id="13" dur="2000" fill="hold"/>
                                        <p:tgtEl>
                                          <p:spTgt spid="1027"/>
                                        </p:tgtEl>
                                        <p:attrNameLst>
                                          <p:attrName>ppt_w</p:attrName>
                                        </p:attrNameLst>
                                      </p:cBhvr>
                                      <p:tavLst>
                                        <p:tav tm="0" fmla="#ppt_w*sin(2.5*pi*$)">
                                          <p:val>
                                            <p:fltVal val="0"/>
                                          </p:val>
                                        </p:tav>
                                        <p:tav tm="100000">
                                          <p:val>
                                            <p:fltVal val="1"/>
                                          </p:val>
                                        </p:tav>
                                      </p:tavLst>
                                    </p:anim>
                                    <p:anim calcmode="lin" valueType="num">
                                      <p:cBhvr>
                                        <p:cTn id="14"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1880"/>
            <a:ext cx="9144000" cy="1630680"/>
          </a:xfrm>
        </p:spPr>
        <p:txBody>
          <a:bodyPr/>
          <a:lstStyle/>
          <a:p>
            <a:r>
              <a:rPr lang="it-IT" dirty="0" smtClean="0">
                <a:solidFill>
                  <a:srgbClr val="FFFF00"/>
                </a:solidFill>
                <a:latin typeface="Algerian" pitchFamily="82" charset="0"/>
              </a:rPr>
              <a:t>le deportazioni ad </a:t>
            </a:r>
            <a:r>
              <a:rPr lang="it-IT" dirty="0" err="1" smtClean="0">
                <a:solidFill>
                  <a:srgbClr val="FFFF00"/>
                </a:solidFill>
                <a:latin typeface="Algerian" pitchFamily="82" charset="0"/>
              </a:rPr>
              <a:t>auschwitz</a:t>
            </a:r>
            <a:endParaRPr lang="it-IT" dirty="0">
              <a:solidFill>
                <a:srgbClr val="FFFF00"/>
              </a:solidFill>
              <a:latin typeface="Algerian" pitchFamily="82" charset="0"/>
            </a:endParaRPr>
          </a:p>
        </p:txBody>
      </p:sp>
      <p:sp>
        <p:nvSpPr>
          <p:cNvPr id="3" name="Sottotitolo 2"/>
          <p:cNvSpPr>
            <a:spLocks noGrp="1"/>
          </p:cNvSpPr>
          <p:nvPr>
            <p:ph type="subTitle" idx="1"/>
          </p:nvPr>
        </p:nvSpPr>
        <p:spPr>
          <a:xfrm>
            <a:off x="0" y="1700808"/>
            <a:ext cx="9144000" cy="4968552"/>
          </a:xfrm>
        </p:spPr>
        <p:txBody>
          <a:bodyPr>
            <a:noAutofit/>
          </a:bodyPr>
          <a:lstStyle/>
          <a:p>
            <a:r>
              <a:rPr lang="it-IT" sz="4400" dirty="0" smtClean="0">
                <a:solidFill>
                  <a:schemeClr val="bg1"/>
                </a:solidFill>
                <a:latin typeface="Algerian" pitchFamily="82" charset="0"/>
              </a:rPr>
              <a:t>Dopo alcuni anni, ad AUSCHWITZ arrivano con regolarità i treni carichi di Ebrei, proveniente da tutti i paesi Europei, che o erano occupati dai tedeschi o erano loro alleati </a:t>
            </a:r>
            <a:endParaRPr lang="it-IT" sz="4400" dirty="0">
              <a:solidFill>
                <a:schemeClr val="bg1"/>
              </a:solidFill>
              <a:latin typeface="Algerian" pitchFamily="82" charset="0"/>
            </a:endParaRPr>
          </a:p>
        </p:txBody>
      </p:sp>
    </p:spTree>
    <p:extLst>
      <p:ext uri="{BB962C8B-B14F-4D97-AF65-F5344CB8AC3E}">
        <p14:creationId xmlns:p14="http://schemas.microsoft.com/office/powerpoint/2010/main" val="13045340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1470025"/>
          </a:xfrm>
        </p:spPr>
        <p:txBody>
          <a:bodyPr>
            <a:normAutofit/>
          </a:bodyPr>
          <a:lstStyle/>
          <a:p>
            <a:r>
              <a:rPr lang="it-IT" sz="6600" dirty="0" smtClean="0">
                <a:solidFill>
                  <a:srgbClr val="FF3399"/>
                </a:solidFill>
                <a:latin typeface="Broadway" pitchFamily="82" charset="0"/>
              </a:rPr>
              <a:t>Chi erano gli ebrei?</a:t>
            </a:r>
            <a:endParaRPr lang="it-IT" sz="6600" dirty="0">
              <a:solidFill>
                <a:srgbClr val="FF3399"/>
              </a:solidFill>
              <a:latin typeface="Broadway" pitchFamily="82" charset="0"/>
            </a:endParaRPr>
          </a:p>
        </p:txBody>
      </p:sp>
      <p:sp>
        <p:nvSpPr>
          <p:cNvPr id="3" name="Sottotitolo 2"/>
          <p:cNvSpPr>
            <a:spLocks noGrp="1"/>
          </p:cNvSpPr>
          <p:nvPr>
            <p:ph type="subTitle" idx="1"/>
          </p:nvPr>
        </p:nvSpPr>
        <p:spPr>
          <a:xfrm>
            <a:off x="0" y="1484784"/>
            <a:ext cx="9144000" cy="5373216"/>
          </a:xfrm>
        </p:spPr>
        <p:txBody>
          <a:bodyPr>
            <a:normAutofit/>
          </a:bodyPr>
          <a:lstStyle/>
          <a:p>
            <a:r>
              <a:rPr lang="it-IT" sz="3600" dirty="0" smtClean="0">
                <a:solidFill>
                  <a:schemeClr val="bg1"/>
                </a:solidFill>
                <a:latin typeface="Bradley Hand ITC" pitchFamily="66" charset="0"/>
              </a:rPr>
              <a:t>Gli ebrei non sono una nazione, né sono solo e soltanto una fede religiosa, né tanto meno una razza, come hanno voluto far credere i loro persecutori. Sono un popolo con un destino particolare, che ha vissuto una buona parte della sua storia, tra culture e lingue diverse, continuando però a custodire la propria identità culturale, non solo religiosa ma Etica, umana, storica e ideologica.</a:t>
            </a:r>
            <a:endParaRPr lang="it-IT" sz="3600" dirty="0">
              <a:solidFill>
                <a:schemeClr val="bg1"/>
              </a:solidFill>
              <a:latin typeface="Bradley Hand ITC" pitchFamily="66" charset="0"/>
            </a:endParaRPr>
          </a:p>
        </p:txBody>
      </p:sp>
    </p:spTree>
    <p:extLst>
      <p:ext uri="{BB962C8B-B14F-4D97-AF65-F5344CB8AC3E}">
        <p14:creationId xmlns:p14="http://schemas.microsoft.com/office/powerpoint/2010/main" val="41256972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619</Words>
  <Application>Microsoft Office PowerPoint</Application>
  <PresentationFormat>Presentazione su schermo (4:3)</PresentationFormat>
  <Paragraphs>34</Paragraphs>
  <Slides>29</Slides>
  <Notes>1</Notes>
  <HiddenSlides>0</HiddenSlides>
  <MMClips>1</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 Donya Zaraq e Anxhela Berberi vi presentano.</vt:lpstr>
      <vt:lpstr>Vi parliamo del campo di concentramento di, AUSCHWITZ, in GERMANIA.</vt:lpstr>
      <vt:lpstr>AUSCHWITZ, fu il primo campo di sterminio ad essere realizzato vicino a Oswiecim; la sua costruzione cominciò nel maggio del 1940 in una caserma abbandonata dell’artiglieria polacca.</vt:lpstr>
      <vt:lpstr>1940 - 1945</vt:lpstr>
      <vt:lpstr>Nell’ospedale di AUSCHWITZ, nel blocco(edificio) gli scienziati effettuano dei esperimenti pseudo-scientifici su: </vt:lpstr>
      <vt:lpstr>Presentazione standard di PowerPoint</vt:lpstr>
      <vt:lpstr>Presentazione standard di PowerPoint</vt:lpstr>
      <vt:lpstr>le deportazioni ad auschwitz</vt:lpstr>
      <vt:lpstr>Chi erano gli ebrei?</vt:lpstr>
      <vt:lpstr>Tutti ci chiedevamo perché i tedeschi prigionavano gli EBREI.</vt:lpstr>
      <vt:lpstr>la storia Gli Ebrei erano sempre stati il capro espiatorio in tutti i paesi cristiani d'Europa da secoli. Quando qualcosa non andava la colpa era sempre stata del malvagio ebreo, il diverso, l'uccisore di Cristo. Gli Ebrei erano un popolo testardo e intelligente ed erano riusciti non solo a non estinguersi come etnia culturale, ma ad affermarsi sfruttando proprio i limiti che avevano imposto a loro i Cristiani (divieto di coltivare la terra, divieto di fare gli artigiani). Si erano specializzati nell'attività economica, mestiere vietato un tempo ai Cristiani. Questo aveva reso molto ricchi alcuni di loro, aumentando nei loro confronti l'invidia e l'odio. Nei tempi successivi al disastro della prima guerra mondiale gli Ebrei si presentavano più che mai come i nemici, i responsabile di tutti i danni a cui aveva condotto il folle nazionalismo delle monarchie europee.</vt:lpstr>
      <vt:lpstr>I letti degli EBREI è come dei barattoli delle sardine.</vt:lpstr>
      <vt:lpstr>Presentazione standard di PowerPoint</vt:lpstr>
      <vt:lpstr>Il pigiama a righe </vt:lpstr>
      <vt:lpstr>Presentazione standard di PowerPoint</vt:lpstr>
      <vt:lpstr>Il 27 gennaio è un giorno di memoria molto ricordato da tutti; perché è il giorno dove venivano liberati gli ebrei.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di aver osservato la nostra presentazione.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Donya Zaraq e Anxhela Berberi vi presentiamo questa presentazione.</dc:title>
  <dc:creator>Ahmed</dc:creator>
  <cp:lastModifiedBy>Ahmed</cp:lastModifiedBy>
  <cp:revision>35</cp:revision>
  <dcterms:created xsi:type="dcterms:W3CDTF">2013-01-12T18:07:59Z</dcterms:created>
  <dcterms:modified xsi:type="dcterms:W3CDTF">2013-02-14T15:46:50Z</dcterms:modified>
</cp:coreProperties>
</file>