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68" r:id="rId4"/>
    <p:sldId id="269" r:id="rId5"/>
    <p:sldId id="276" r:id="rId6"/>
    <p:sldId id="272" r:id="rId7"/>
    <p:sldId id="277" r:id="rId8"/>
    <p:sldId id="278" r:id="rId9"/>
    <p:sldId id="279" r:id="rId10"/>
    <p:sldId id="280" r:id="rId11"/>
    <p:sldId id="281" r:id="rId12"/>
    <p:sldId id="282" r:id="rId13"/>
    <p:sldId id="283" r:id="rId14"/>
    <p:sldId id="284"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9" autoAdjust="0"/>
    <p:restoredTop sz="94660"/>
  </p:normalViewPr>
  <p:slideViewPr>
    <p:cSldViewPr>
      <p:cViewPr varScale="1">
        <p:scale>
          <a:sx n="72" d="100"/>
          <a:sy n="72" d="100"/>
        </p:scale>
        <p:origin x="-12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04/02/2014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trips/>
    <p:sndAc>
      <p:stSnd>
        <p:snd r:embed="rId1" name="bomb.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04/02/2014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p:sndAc>
      <p:stSnd>
        <p:snd r:embed="rId13" name="bomb.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docid=TYujhabc7uCnMM&amp;tbnid=ep-6dloLHrGFUM:&amp;ved=0CAUQjRw&amp;url=http://it.wikipedia.org/wiki/Luigi_Ercoli&amp;ei=SdbjUseTK4GNtQbVkYC4DA&amp;bvm=bv.59930103,d.bGQ&amp;psig=AFQjCNF1FWndHeSs1bdZ6R88uThfMwFIMQ&amp;ust=1390749612316400"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elena-laura\Desktop\th_abf2345915bf536880e3f4e3e5dd79a0_lanevecadesuimontifotogruppo15.jpg"/>
          <p:cNvPicPr>
            <a:picLocks noChangeAspect="1" noChangeArrowheads="1"/>
          </p:cNvPicPr>
          <p:nvPr/>
        </p:nvPicPr>
        <p:blipFill>
          <a:blip r:embed="rId3" cstate="print"/>
          <a:srcRect/>
          <a:stretch>
            <a:fillRect/>
          </a:stretch>
        </p:blipFill>
        <p:spPr bwMode="auto">
          <a:xfrm>
            <a:off x="0" y="476672"/>
            <a:ext cx="9144000" cy="6096000"/>
          </a:xfrm>
          <a:prstGeom prst="rect">
            <a:avLst/>
          </a:prstGeom>
          <a:noFill/>
        </p:spPr>
      </p:pic>
      <p:sp>
        <p:nvSpPr>
          <p:cNvPr id="2" name="Titolo 1"/>
          <p:cNvSpPr>
            <a:spLocks noGrp="1"/>
          </p:cNvSpPr>
          <p:nvPr>
            <p:ph type="ctrTitle"/>
          </p:nvPr>
        </p:nvSpPr>
        <p:spPr>
          <a:xfrm>
            <a:off x="827584" y="260648"/>
            <a:ext cx="7772400" cy="3312368"/>
          </a:xfrm>
        </p:spPr>
        <p:txBody>
          <a:bodyPr>
            <a:noAutofit/>
          </a:bodyPr>
          <a:lstStyle/>
          <a:p>
            <a:r>
              <a:rPr lang="it-IT" sz="5400" dirty="0" smtClean="0">
                <a:solidFill>
                  <a:srgbClr val="00CC00"/>
                </a:solidFill>
                <a:latin typeface="Snap ITC" pitchFamily="82" charset="0"/>
              </a:rPr>
              <a:t>RESISTENZA IN VALGRIGNA</a:t>
            </a:r>
            <a:endParaRPr lang="it-IT" sz="5400" dirty="0">
              <a:solidFill>
                <a:srgbClr val="00CC00"/>
              </a:solidFill>
              <a:latin typeface="Snap ITC" pitchFamily="82" charset="0"/>
            </a:endParaRPr>
          </a:p>
        </p:txBody>
      </p:sp>
      <p:sp>
        <p:nvSpPr>
          <p:cNvPr id="3" name="Sottotitolo 2"/>
          <p:cNvSpPr>
            <a:spLocks noGrp="1"/>
          </p:cNvSpPr>
          <p:nvPr>
            <p:ph type="subTitle" idx="1"/>
          </p:nvPr>
        </p:nvSpPr>
        <p:spPr/>
        <p:txBody>
          <a:bodyPr>
            <a:normAutofit/>
          </a:bodyPr>
          <a:lstStyle/>
          <a:p>
            <a:r>
              <a:rPr lang="it-IT" sz="4000" dirty="0" smtClean="0">
                <a:solidFill>
                  <a:srgbClr val="00B0F0"/>
                </a:solidFill>
                <a:latin typeface="Forte" pitchFamily="66" charset="0"/>
              </a:rPr>
              <a:t>Ricerca di Enio, Elena, Gustavo.</a:t>
            </a:r>
          </a:p>
        </p:txBody>
      </p:sp>
      <p:sp>
        <p:nvSpPr>
          <p:cNvPr id="10242" name="AutoShape 2" descr="data:image/jpeg;base64,/9j/4AAQSkZJRgABAQAAAQABAAD/2wCEAAkGBhMRERUTEhQWFRUVGRoZGBcYGBwfHBsYGBcXHBcfHBgXHCYeFxwjGhgaHy8gIycpLCwsFx4xNTAqNSYrLCkBCQoKDgwOGg8PGiwkHyQsLCwsLCwsLCwsLCwsKSwsLCwsLCwsLCwsLCwsKSksLCwpLCwsLCwsLCwpLCwsLCwsLP/AABEIALcBEwMBIgACEQEDEQH/xAAbAAACAgMBAAAAAAAAAAAAAAAEBQMGAAIHAf/EAEQQAAEDAgQCBwUGAwYFBQAAAAECAxEAIQQSMUEFUQYTImFxgaEHMpGxwSNCUnLR8BRi4TSCkqKy8RckM0PCFRZT0uL/xAAYAQADAQEAAAAAAAAAAAAAAAABAgMABP/EACQRAAICAgMBAQACAwEAAAAAAAABAhESITFBURMDMmFCcfAi/9oADAMBAAIRAxEAPwDq6OMuLUcqEpSPxTJnuGlD4ri7rPbKkrBIGXLliZ0IJPxrMIrXwT9aC48fsj3KT864c5Y3Z0Yq6oC4n7SFN9lDKc2+ZRjTuAJvQp9p7pbEMoCzNyokf4bH1qucWANzrUOHwwKEk6xU/tL0ovzj4WVj2nvkQWmyqbGVARvaZ85qRPtLfJH2KDAJNyJvAjlr31W2MGkagT41HimYKT3xRX6yfYrhHwtS/aY9lEMozT2pUYI/l5HvNBj2mYkLzZGlIP3LgjwXOviKrHVzNQKSZpvpL0GK8LZ/xWxIUSWminZIzAj+9Jk+VSv+1N1SU9W0hCvvSSoHuAtA75qlEJCwVTlm4HnT7/0dtxAyJKSdCJ1/KdR4U30fouKDke07F5rhkjllPzz16n2lYvN/2iJPZyHTlIV61UVtFJIOo/eu4NSIUKGcvTYouTftMxOcS21l3SAqddlZtY7qIX7SXs5KW28k2BJmPzD9KqAZJEgaV6lsmh9JehwRc1e0pzZpAHIqPzisa9pK0k50JUOSZHqZqmFsxUbqgkSa30l6HBF6/wDf7yiSlDaQNjJPxkT8K2a9oxydpAz9wMH1t61QEvyARati5Q+k/TYRLjivaa8FdlpvLvJVPpQ2J9qr6SFBpvLumVa/m2+FUp3FKg+6Nbq5gTYClT+OX97KoDdPLnFDP9PRlGHaOk/8YHM8jDo6uNCs5pt96I57Ucv2rZkfZshK/wCZUpjyAJPwjvrk/WyLVIziSKZ/pP0GMfDpSvaq8DdpojkCoH4yflRDPtLeUSerbCbW7UxvefG8eVcvS8SZpvwzE86WX6TS5CoRfR0h32hEQrq05OWY5p8dB8KJR09Su7bYIi+ZUGe6Aa531xMRBHLw7qnw+IgGQAB+xNCP6/pW2Zwj4X1XTgzZoQI+9fv2qRXTYKMNtnxUd97CqRhsQVGwtzo9lk60ftP0GEfCys9NyVZSzeCQc0CxjcUyV0jBAypudQTp6XqiYC74HJE/FR/SrESeVMv1n6BwiO2+PTAydre9qIRxI7ot3H9RVfwZlZ8B9aboqkf0k+xXFBh4heyD8QK3GO5pV5QfkZ9KFSbVJVVJ+iUghGPQRM+hrKTOYIkk9n4VlT+svA4IiwiMoA5JSPhNC8cuyv8Au/6hROHMgW2H1j0qLi6R1LnhPwIrnX8aLPkpzzIJv8KjdSAnMBZIm3dP9aIV60Vh8LmZBInX5mamkO2VTB4x15XZSnKbAkExP4YnNtemOI4UhkS5iEpUNQtaf9JVOkxvfekvE8c80Czhmy2kEo6yO2QNk27AvrqdZpSOEqF8pJIBJOsm9/K9+dVSRK2WfCOhYzIMpMwee2/nXjyk/eMRv+u1I+CFSW+0dTKRyHh360di8AHhlVJHjy0oVsN6I3OkTTSuwkPquABdNxBzHQiNhM0JjOk+MagltDQPuwiIERaDG/KmfR7o31LhV1jeSFdpYTKTlJEZjBvHx0pxxbgubDE4l1Lx+4UpCSCdwRG0Wj40+kLtlX6OdIw44lp5lC2zM5U5VJ1JUkg692hpwjCpK1dWTlk5Z1yzaY3obhnBENHMkDtAQQSba6/CY5U84Zw0aa3PwKiQPLTypZNdBin2bNsjLv308f4/hMMAHnUpVFkiSqNuykEiqz034p/CsJQgfaOyEn8ITEnxkgDx7qU9DOFEoU6tKDmCoccuc8EgiTBuLzWSpWzXuhlxDpRhHXEhtSgTY5kECdiSY+VB8Qwy8xzCE7VPxzogIZUVpWVKEFIgERPO893pVl43w8FJMGe6s65QUUYKUm1bl4kEWuCPjRuLwPIbUuebi0gyNtp2PI0OQlh6Os4I4bPi0oQSpUh1cSQYOVII3EeIoHpgrBFtSMOGs6BEIsoRrrrpRvCMSyWcq2Uko92Qo+9J2BVlzTzie6k3GeJ5kOKU0EOKWRobBXJSgJP6imAIMP7qR3US2mtsLhw4rKgptM3FgNT5C/ka1UoLJKAQk+6CZMbHS06x30WgJnhXflRGBx7YN1pH08TEV47wZalttk5Q4FGTyTlGmpEq9KKxHs4xKBMtEaykwANrRfnQpdhbfQ9wmEgZtZuCIiNrg/Kh8CnNnk76Un6L4hTTzmGKpCklSY0Ch71tgRPmBS3jvEnG1htBKCYkixM2A7qGDujZas6Bhj1QEqTf7u8d8C3nU2I6TYZhIDjgSTtcn4ATHfXOGsK4pKip94lKZIBJ3jXNrJ01oDF8OnLkCipSssbk2itGG9sDlo6xwx4KxE6y2mCNwVLiPSnzrsd1UjB45GBaSpdw2wBbdXWOQAe878vClWCwnEOKy5mytEkZcxSjwhPaVHhfnWUbC2dM4bj0OE5VAqFiARNraA6U7SquDcW4E9gViQkEaONE2O2txXT/AGfdIlYplSXFZnGz726knQm0TMj4U8dClxbretGxUgFXQgixXEwlakkLsTobVlQYvjDaFqSVCQog+M3ryuRvfJUZoj0FD8ST9k5+VXoDRA18h9a0xSZQsfyn1BorgJTDzptgB9mkeNJWHkJI6xaUJAklSgLDWJ3qLpP0hOHSkYdaJUdJCiABcjUbgGeaSN6SKC2H8SUkOADLnie1cSOYBG0b71TcbjVCW1kytYuSScogQJJsBpc0yxuEcdaQSSrMhKgsm8wCTNr30trbup6WVLCzCiUyZvYbHnrt3TTRQrY0U/2gBpH7+VN8O+CmIv8A0qrMYzNlmx0Jp0nFpSIBkxt5GmcQJjJ5TaUqU8fs5BMX7QPZtInX9xUPEeMnGEN4cKyi2ZWvfqSfWlzLBdUkOKJTmSYOgGYTYdxq38GweEwrIX1wObZJBUTyCZuf1rIwl4O+W1dQ6lKEz9mrxJMK85v4VcMJgcpB2FUXjGMS67m0TrfQC+XXzrTA8XUgSh1QEbKMGOQ0oV2azomL4U0+nI6hKx/MNPA6g94NVnHqw+CKsKor6lYC7ALLZmQCCNDYjfv3obAdMnlANqKQsH3styDoPwz5VCjh/XOKzKVnVvrJHOdbcjR4AEjpc0X2inrCy3OZahKiVApmJ0BIq4YlrNbY1SU9HCkWWkDeEdrbSVQPgaHRxFxpQY612JyJAUSLQBF58t7VnTCO+INISolV0g6DVXJIA1JNvCarj7WUSq6iSTAgZjrbYbAchW73E8zuUnMGgMxvBcJk7mQAnLYxqd5Jb+KHvSFK1Ai2a8EjcDWN4jelaoKdnjPCHWgl1MJXEwoWKT91Q31B7p8aruNDzyocShAST2UJypm9++1WXgGFcWtz7ZzOACSVAhUlUyhaVJ5aRAtU+L4el9eV7KhtNiBAC1gCVESZiwCBNwTfYp0wNCnhnDWlJQ0hKYyqU44EiS2MxAz69vKE66BWs1o+WkYhwNqACXFJCYNgD+I2I21moOLpWy51rXWIQ52QrMFJsCBHZEQnQKGYGTM0nxL/ADJlVydySb/Emnqxbos3E3i4W3BEtyIJIEKgCSLxIFFYjj2MU0AeqT2ikwkmwSCNTG/PaqizxAll0ZwFJQCE6KVeDB0IGpGvqalxPF3QQlawnJEpkwTGpT7qjeP9qGBshvwDBFWJU4Sn7NBCotJXYQNY19KIxXBEPqVPvoAKT3yLHmKrXB0OuPF1FlNpJna5AgzaDO/0qw4fjKsucJgqyJnYypIJT+4oSTTGi1RmP4m4ppPVhIGiiAntXSY55uyL1Lwpr+KfKlEDqQF5Rzmwt3zekvF8EtAJbWq57QBME8476h4JjncOcyFA5wQoSCCAdFQZBm9ZLQG9h/TR89W0kaKCZ8i7+tNOhnSF1lptCGsySe0ozCUiyo2tEmtsOtjEQ3iAQnIkSZkKBUZChMe986Ie4ccE0EsPhxhRMqmMiz7oUpBsCd7XFa//ADRq3YXicC88XOvWhQGa3ZmNEwkQQN5vW3QnhDuHdQ4kEtqUWl32KSQqN4UkDunvpGp8MozvPBa/upzBSio2vEkeE0/6GdLnZSnEKSGj7qiAMtuyknebX7xQiMzpTRqUCoGHARKSCDuDI+NTzXSuCTK7j+jgccUvs9ozoP0rKix3HVJcUkGwMe7y8q9rmbjZXYyTdXkKx/Q94Nat+9H8orXGvBCVKVolJJ8AJNFLRji3H8T9pb7oAPkP60pQRJjzED9JNb8TeJUo85/c0Ei4kAzz5U0VoVvZcujvHB/DuNLVCmwVNzvbTyPoruquu8SyBxKVA9ZAIE7Tqe8E0scfUDG5Ect+VaSNvjz8BRUQZEpeAjXwHzNTYTFHPbU6T3CgXXoBsfE1vw/E5FByActxPPwp60Jey34Lgr+QLIyJ1lxUWAv7xJA9K3b4mhS/dIVKiQAnIZElRVOcg/8AxwBJMlQFxMJjcdiGVFCXVNGxyIJmNu/x8a04h0dxDCOsWnIYkJUpJV8EiAYqVelL8NsRiQgZlXUq4TzOw8p129KWpxiusIJvJ7ovAAnSw76zDYta05kZeSibmdrHu0FBOJLawpZMqnVI030PfTpCNjNt8JWF7aHlE9+vOat+HXBSobEH9fSqOkAgqmO4EkGOU3FWboy4HEKQqFiwAnS0xbb98qSa7Giy5Ps3kHU6/H4VW+NYotlS4SpOeWxGrpQEkgiCCARA/EpBgwYc8K4apCSCTkToSfdH4b+93b0q6YcJUtpCmgolEpAAUcoUSSoIAlRMkE+B2ihHkL4K9w3BE4ZxwnZS/gtCE33BhfxrzBYqSQTaYP786bv4Mt4F4RENpCdjCBuk3BmbGqjw9+FHvE/rT1di3RcuEcRS26oqVAKCBce9IgX31oDj/SteHW4GUpJmJVJAkfh3JGs8xIJAhWp3Kc5WABpzM2AiO8zNiAaAXhjiSYUkZSbGe0Tckm8eJt4RWjFXsLkxh0k6QuP9XKsyUpEgCAFEdox40hOJzLHd6fsUU0XWgWlJgEyCQLjuUNR4GtMNh0uLzEdncbGIt8flTrRN7IMOqClzkfLWrkvowxiMIX0uZVtKyLzcxAGm6hCgd83iaBTjiEwBCRtBj4RWymkBsraeBWspzsBKgOz7qiSAkxm050rdjJUTBDTbakNWJB1vMc51F4I5E1LjFkFIjKSEkDYGxGu2h5RSbD+/lJvF/wB+VOeIvlwoReQgAHnl0+I9aRodMH4vhusObtFKrlA6wgbkgI7JnkYuahRw5QOcpKUyEqED7OZDYIGhsZ/pRWHeV1asqw0Yla814GyUfjN4PltSpjiiyVhpUCAkJUMwIBkZpsqYvM6k2rJMDaNmnOqJK169ok7JM5bDS0Cn2N4ERhpOZS15LAGAFaT/AIpvpFD4BbJfUErSGs6VJJB0VEJgiTlJyz/KTNWPEY/DhskurbIIUDY3MAEBRNogwLwaEuRkUXE8KGHaKyodapQCALwkg37lKBT4CedH8NbfWU9avMhMmdzGgPO59KH4iD/EHMrrkoBUCj73KZ0Vcki8E91Sv8dWoQ03kHNVzMxYaDXvou2hVSZaMFxYtzCssGAQb219ZHlXQej/ABTr2pPvJMHvtY/vlXJsFglpSnOVa2SNVKJlRPITXQeg5KS4g8kmP8QpYOpUPLgKe4KtSlKyi5J1HO29ZTl7CpJJKQayi/zBkCBfb8U/UUo6a8SSzhHM0y4ChIG6lD9JpqRDg/Ifmmqr7UGyWGiNln1Sb+QBorgLOT40kzO9Dh5UAAGPH+lSu9pUTAJEqO07wPlUgwQSkFScxIkGbR8fpTk+QTIdSI8xoK8/iN4ohS0j7seH6nah3XUKkZSPA0yFBnnEnn6VGTArZxIgwI8T/SvG25O/fTiHQuiHSR1nCoS2yp3UawBfu1O9E9I38S8paVobDaLFQJnTW/cdKrHBOLdRnSn3FaBUkJJ5kQSL1LjOIqbbUgPh0uG8EqOkSVm8W0k1Ctlk9CbD8MKgo5SoJuogSBPONK3DSUkHvGu0U74RwlCQlak5lKkRIskkyYUREgG+o2iZE2G6DYh94BKQhjXrFKBgcuzqruFu87vlbFoSOturugSk3mI8YnUVoxjHUkoQCCuEiNSTYAfGKs3SdsYTI3mQSUyCibAGNFTtB7/KTVsAsqdJSQgwSVgXQkC5B1HdF7gVo7QHpl7c6VJwyENukOvpABSkwhBjSefPUmkXEOk2JeJHWFEfdbkQO9Wuk70DwLhqXM0kb3Jt3zTTEOJQ2uerzZRGQlVgL9ojW2lLpMbbRCzxA/wOKnVSp8l2F/Kq9gXrgxzHpt8K9xGNLqktpEJmLakz97SR3RR+JwQQJ2HZ88pPymn4F5I8biRlk7eqiPoPpQSShLYsesJJkajwOo5VjyitQBkgaX38N7nbnRHVhJIOWQBy3mI/fKjwAW4rGuE3JNjH7505wnE+udQ2yktpWpMNklSUrKQHFAHnExQeMZETUvRbDA4pvNmCCSmRbtFCgIVsdT5UXVA7Ok4z2fM5Arr8QkxeSmJ8AkRXOePM/wAOsBDnWDZVgR8KuL4GYtNYlyGUkruqMxUbEKmQARAk6G9UPjJClKJVMW5STvAqcdseXBrhCp1yRckRAmfKKsb2BxjTYX1boSdygxEzca66E/WhfZ7xBLGILigSENk9lMm5A0HjXQuJ9LM7aMrTig4mRYCLkCQTzBtRm6ZorRS2OMhIIJWlSSc+UjtSNIMgjaCOd7xS3B4kvFxR7PukZQBFzAgCBpHnQHSHAlt5Y3Jn4iSPIyKk4EtQQ6EiVHLHxNbFVaBbuifG4QglQWlM3yZoN9bfrzrRnALW3BWbxE3FtP33U1RjEdWUKMuJkQEkkwJmE5RpzJ0paMTcCIvaQBca6aad9C2HQZw7iCEJDa0lShaQYiOZ3EHTwpillDhSWyBeYUeRBFx4UjBSiDbNMidNbSOVbtY8yZgE8tPLlSuPaGT9LRhcW6kypCLWJzm3LuA2+dXHoZigp5WoPV6HUQpPx7jXPMPxAlJHMQZq2ez/ABauvQgzGVevIC3rFIlUh29HSaysrK6CYsjtp/Ifmmqx7TP7Mgfzz3WSYnnrVnS6FFKheUSPC1Vz2jInCAxotPyIqC4KM5KWxmGcmL7dxgAeMVvw1tCXEF0ApzJzEiQRm7VhfTurTFiCPEfOonjeqEyydIsTgHEf8u22lWYTlSpNsqp+6ABMVVl4zKICEFOgJQk6XNyJJvz3FYXCEkX1H1r3HcMIYQ4FBQKjIE9kmAASQAT2DppatGlyZ7CsM284kdWwFSDBQiY1F7EA29a2wfRhxS1daCyLC4V2jvBI313ieVWThGOLTLSc3ZypKZ2kDflM0V0o4ollAQglbqx2Umw/MoDQcgbnwBqebukPguWVz/09JSpAATaw1uLgzMm4NK8JgCpztdlIIznl4czyqDDYtaFqSuSTc32/cfCmjOISVCVLcOyCiI7yZIjvBjmDpVEmibpjn+LbSWyswi6j3ICTlAgXJE+Z5RTlzpUDPVQWthyQOzIFrqUSfBNU/GYgrk6iCLabjfa3z0qPh/RlxaM+YIBuATEiCNNrE+RoYrsNvoV8ZxqnH1OySkm0/h0qLDtrg3ypULjcgEH9KPxnDS24lKoKY20qF9f6fX9KretE69JeGrKSYPIgc+c1NxDiZIIypTtYk7Rqom1LUqUFBQsREeHhRXEMW2tCMiSHO11n4RplynUyJsdO+lrYb0RYVeVQI1FG4zFZ0aqJzAmYgABQtuPfNr0tbEVr1snupmrAmG8NIEkmbkx3845xRnDGEqK3FpBGaADz8uVh50uasmmwXkaSItF/E312MmfKlYUe4hDZAytpE8gPP/emGHYTCir/ALaJT3ZiEE/FQHnSD+MJTCZK5t89B51YeAupZUHcSpJ7JT1IAOYKtDhPZSNDFz2dopWhkxFj+JIBVkSQo22geASB60meVcg3/d6tnHsc09AbShCETCUABIJO1pUb3JquowWdaQPeWQEi370p4iyJ+CcS/hXUuJ8CFX7J1B5j9Kux44+s5wAlspgKCkgRMnS53gWiqyvoUuLET+b/API+dE4bgTioCgM0c9ba8pi9JKnsZWhTxhlTzhWm/wAyBWvCncjbqvyD45hVjZ4O7dLdiQQVch96PLel/F+CHCsqBM5yI0jsn+tFSVUCt2KMFxFKXkqX7pkKPILSUk+QM0XiWiFRMnY2g2tBBvI+lAcMyh1BUoJAJMkSLAxaDqbTtM0yYCVCE5lQbSCbmTBJ1M6/m1NNLQEQMcRJBEW5EW/So1Im4AHh+4rTEOoWskAAG4AkRa8SSdZ3r0GhQSfBrVnCefy1PyroXsuUXMQtZ+4gj4kVzloGQZ0Miuk+yKQrEDUAI+JKv0pa2MmdLM1lRLdM6T51lYNEIIK08sqvpSjpxgVPYVaUJKlApISNTBTPpJ8qcKPbR/e+Ve4p0JlSjAEknkAiSfSsuAs5RxroAppguFzM4m5SAMsbxNz428KpTyt66yxwI4nCh/E4h4qWnNZRQlAvohMAc7z51zDjmB6pwoEKTYhaTZSSJB7rHTahHkWQAtwZTeDIt+/3eoDiFkZcxyA5ss2k6mKheVesQrs1ShLHWD40plKC4M2QfZJOhJUSkq/lSZPfYaTRPBEuYhxxajLpBVmVeTabdwOmlqrbwhUxvVi4W9nQAk5TuZItoRYi3OkmqWh4u2MOOcC6pAW4sZ8iiDyIEgd5JEab0jw+MzIICSe4KIjvgWUPHem3SLEF5IQFBwgXy6J/CJAobhfAVpMrKEcjMkR4RfzoRdR2aS3oDwhLyoPWdlMQlvMcoJjspiTKo21p3iUAKQhxh05ilIDjobTeACpLeZY10kRRD3E2sOIbBuZV2ikr8Sm4F9BQ3DHAvEpUhCRMjshRICkkE5nCVWBmTAtWvs1CLiDqkvltQSMgiETl077nxNDPC9ZicQP4lRgqEx9KlxpTpdJ5HX1qhMwC0neoxqagYci5V3UU2EDVQ8q3BjRQtUDDRgKIIBJAMWMawdDFvjU+IVRWIcCSloEnq06DdapKjHiY8hRs1AratvIeJt9aaYxR+7sIjYjvFL3m1pcQVpjcDS8UYA6odlHpPqpQ+VBhQy6MpaU0vskLBIKkhMkGDHWL90Ryjzpji+FNNozgF4wTlQCpKYHaKnFAJtva0aCkPCuiGIxC1A5E2KjmUDYRsieYpl0kwLSWgpu0JSIBATZMER1xPjCaR88jLgEw3DUu4crQlKFTf7QmBKTEFAQCEzqsTO1I8ZiQl4LaUopTBQVJAOl5EkTPjtUvC+MloFJkiZs64kSYiyFCYj1qHiIUsF0DsTlkaA6xck/e1NUS2I3aD2elDwFlbfiUf9SiPSvHuOOO+8UjU30kA92uwmdaUoFbtqG4nXeNjF/G/lRxQLYzRx54CMx+Kvoq1eYzjK3milZnJGW5Nj+YnlS0mvWtFeX1oUg2ap1p1w9wBvMR/wBIlRhXvFURIOsBO1JUDtCij7qo5D5x9az2ZG+KayuLTyUY8Jt6V4lMa1mJXKgfxJSf8oB9RUjSedCwo0mCPCup+x9j7J9fNaUz+VJP/lXLnBKv3yrsHsnRGBPe4o+gH0oDItOIx6UqKTqP08ayvXuHoUokpuayovKyqoxZ7aPP5Us6WK/5d2Pw/wDiaPK5LWYQST/pNLOmC8uGeJ/B6lDgHrFPdoV8lK4l0sC8MAXMiMpRkTzCYExc6TyuKofFcWleTTsNoQfFIg33nWe/upuMAhbSidQf9qRYxATb5Vo8gkLXCJonC4dS4CAVG9hrWqMNmaWuPdUhPxS4T/pFWPozhAhounUylO9gbn428qpJ0icVbIsJ0NccJLnYSBJ8O9QsJ5CSeVWnDcJLmHQwjDNpQmYfdSQshSlHsIBCud1HYSBT/o/xZoYUOlIzAHlm2CrnQT6RvahXX3sSTACGk+9M3MaEAyfykSZvGlQcmWUUAYfBYbCIKmEKdWNFLEJzaDKABKr2gHXWsxnRdT6etdyYZVo7RVKpmSkkJB1sJ+ZpyW0NJDilJSE6KUIjwTz/AMNV3pL0lAEoGdI95RUO0YCgmRISDIOVOu+lZNszQuxPRXElSMi86FqACilIUJOpCZgXtHKrD0nxLeAw/VN+8Rc7k7knc0V0Gxrjjf8AEOgBsghAQD2YVsmCTuJnY2qk9JnV415akZyhJIkpvY37M2jl3Uy3yD/RX8BglPrWsEDIkuHvCSJA+PpXReOcGTisGFMFK3AnQR2raX3qlcEZLWIKVboVtE3HO/xq19DOkiGyWHjEKISo7ibeNGbd6BFa2UNvhqRIXmCgYIIiO4g3mvRgW+fPeus9L+hyca2HWCOtSNo+0TynSRsfLw5a/wANW2pSCClQsQqxHiIplKxHGiBnCoBzEk5bgbWO/iYpx0H4UcRjQqZSkFaz6Ad8qI9aDc4SpH2Ss3WqMqQE3CRp3zqSItarz0dwzfDsKpZs46My5N0gDsDx7U/3u6tKWjRjsTe0xxIcSARIMwBptSDB8TJETA8dt/3+lbu4s4vElStBtTh7gLS0aXjYChaSSYeXaFmK4663/wBBWUFJCiCOYgemlKHXUrnsydz3+Nbr4enPF7bEQqOcGx8qkOHSqOrk93l4+tOqQrtgWFaQSQdRonQGx1Mju3o1t/q02gfl/Zk147wRcZrDzPzroXQT2eYV/DoxGIKnlqzdkqISnKoiIBlRtJkxfSi3YEjlyUlRMAnwB+lbIVEyogwdN9oNxAO/yrt3SHo6zhcK8+wnIW0FQSCcpI7joPA1yrGdJ3HNUtjwQJ+KprW30FpIRlVE4YfZr8U/+VaKfkzafD9KxL5IUByB+H+9Fio1SrtCi2lghwfyj/WmgG7mjWbNrV/MhPqT9BQYUauIUUpMWumdrXiT41O2i171oXFLUFKMwISAICR3AWHlUgcpRkagdr98jXZPZWf+S/vn6Vx5i5V4V2L2U/2P+8fpQ7QUW1ZM6VlSFyLXrKR88ji7GjKpmLyuP8qjak3tAdjCO3iQ2B4kq+lNMYQFMiIlf0I/Sq17T3wGkJJ95Q/ypV+orILOVcXUIRG4FKVEmmnFmJykfh07u+lcWqkeCUuR2GwjAFJgFTiHQeaVtupHwLZ+NPmUdThUIUZITJECxMkX13igOK4OHWGSDkabTmj7wGx1vmkCx940PxbiywoFSYAPZSUEI8wo9r+lS/kU4J+DcVAEKzHL7qRbtEzJJHfbWOXIriHF3cmZC8pBA55ReYzWHiAKS8MxqlIMptNiI0G0HlzmvMTiCRlg37qLjsF6GKMctSElxxThkq7Rkz7qQNk6T50pxYW84loEnMr1NibX0+VQO40nSwFh4C1dH9m+GwzSEvuK+3cBgkHsJkABJ0kyL/zRzpqx2C70PWOKtMsNhJQhASgC47IUCBPgoetc941x5OdSkEjPCyQLSQMw77zeiOlfCUvYh1xkgIKoyjUq+/EbT6zVW4hglN2UlUxqTt9KWMUxm2grC49Tjs8gRPjaiXkJiCLVtwXA5G5Igqv+/KoMao7etHV6N1sb9GunrmDUG3D1jBMfzJ7wd/CuhYjirbgzdhaAJBjNKhcQmO3t7pmuFYl4kwQKf9Gn3WULVnAR2YQSFJJsbpBsQCBYgpnuijKOrFjLdFlxvFgFq6spyyM5RPVyU/feVC3b/wDbSBGl71X8ZxhTgLebsAye87Tc6RoKQYviDizBWVRIFzYEk2nQTJ86ZcPwfYH71rY1tgyvQTg2AHUwkEnWZ23EVbQmU6RNVV0dXCymY+u9NF9IOxEiRSytjqkKukAMx2LX0gjwMzTPgeBHViEEW+NVzi+L6y41BGw9DrrVp4PxBDTKQSNJNybnUmaL1EVcmcUSEp08BzNW7oxwIYZkpJVK+0sBRCc3cAdtO+Koj/FUuvtZSIDiT8DVvb6TJP2beYxZboSShB+9KhuB5TFLtDaDuMcQSEqwyEdepQhTZUcoSd3FE2HdqaBwnQbCqTDrKCqfuZ0C+3vknzNMOHBsp+xKSDclJBk7kkak8zUTvSjDN5kreQlSSQRNwR3a1k2al2Qu9CMCB/Zx/iX/APaqt0i6MMsEOMApIvEkjwvzqz4/jqQBCgQdwZ10qrdKOKgrVewQn4mT9aKbbM0qKliUJSqU+6dvwnl4VJjew2hH3iStXdIAQPgJ/vUGh0kkgwZrR14kyb85q1EbGTCbXrVcV7h3eyN4FQrVSjBODM5vL612P2Xf2Q/mNcd4eOye8/Suz+zREYQfmNL/AJDLgsbmME6GvaCxyk5zKTtz5DurKi57KqKKlw/GrdfZccJ9609/yH60N7U8Tdscgo+grzDcQCXGyohKQQTOguN6E9o2MSqySlRUBBBB7OpiDcUINhkih8SPbtyA9KJ6J8NQ9iQlzRAKwOZBET3XmhXElfO3d3f0pr0McSnFQqylpKU+JIPqBVW6i6JJXIsPEFJTiESYlBuTAABJJPlOnOhekfA0rYK02UmDJEEjeRqfOteNZ1YtAQgrU2nMBE3uUkjeDFWLoj0ecW2XcaSpSpAbsmBe6sgBJN7Tp42jDorIqHDEsIbSOsUbbgD5i1a8SaDhyJIShIJUsG5Xl7IBNz2imTsJit+lPR4YXEw3MKOZJzmwzEERF4t8QKEe4UUJGVxGp1Ou9rX/AFFU1d2J/QrXhJBkwoakGxHO9NeG9IVNJbSogBCkSYmyVJI0E/dG21H4HgLanQl1alpR79ylCdbA6lRIiLaHwJvE+AYNaSUpLUaKSokkjmFEhVFzXDBi1wV7+PJQBmUkHWTczc3y2F9PWghwvO5kzGPeUSZEa6gmtsQkpURrGhza98RRfChCFK/EY+GvzpuNoy29hhcgG+1vDSkfEnI0pk+uY7qTcRXQggzegLrSTH70plxJZaaQ0DEC8fiMFXrA8qE4O0FPJzEBIMknQCvOKO5nFXkAkA87m9W7oj0DNiQfKmuBWUgCaWYYXI5jbmNKaYUWBrSBEIeeJBBJpMtZBgn+tOVAUr4inehAaQOHyCCNRyohzEmPeJ8df60ChV62WqnonYVglrkuDRspUr/EAK6Z0Q491eCZDZCRBChzUCQTbmRVN4Sw2nDKSpSc65JE3t7ovvb1o7gT6S3kMpyrNpEiYO3jUpuysVRF0lSolT6JQqYJTKZ+FWHgrDTLcrQlx43K13PdBVSXijhUlaCQQJg8+RoRnGZkyTsIpdtDaslx7wQ4UiAD2oGgJPaA9D51XeMYsqXc7CieIYi6O760rxBkk1SCJyZjThFemTtWiBeiGoJFOxUFtgfGvMlaOpXGtaJdUNRIpBrDsOqIrtvs4j+DTG5NcLa25V2X2XqIYMaTcfXuNJwx1wWbFhRWYCI7zfTwrKmxGHQpRJ18uVZUmlZRM4/jl50EbXF++q7w/A9a4huQkrUlAJGhUYBtyJp/xFJQCk2UlRHmm1IcO9keQuDCVpVbWygbH60YLRpvYXxjgGIwiilYSrUApmP8wFAcP4a86oZQJB5wRF5teBrNdd6S4lpTQK3EhKhmTmQbyLQTG3KucsshLmspJGaPwyCfl6VlJ7BiXPhrTWEbyTmWbrV+I/oNhSnifSpbbgWgyAMpTpImRvcgzHiRvZJj+IuEmDbX/egM5IkyNdf03pY/n2xpS6RBxzjSsQ7n0FgAfDTxi07x8A8K4M4KvdBn6772nyFbvsX2r3D4UqKQQYkT3gkVfFUQt2WZtSW2gs++skoTskGwURuoiL/0oXi2JOZKCZUkdrlJ1Hlp40bgMI4tWcgfyA6TsY2SkX8gKV4pAKzF8tpO5vJ8yailsv0KnXCTe+tM8Di0JayEgK1+P+/pSotnMe/9KI4Vgi48hH4lAfGrNKiKeydSJFjPhSrGska1f+K9CurZU5+FJPwqjrZUq1CDsMzTDYMhhTtu0sIEjWBJjlFvjSpRp/xNYUhttCSkNgzO6jqfE/pSV5uKpH0nIjQ5TTCrtSoJohLhiAKLRkOllETInxpXiFhQIJE7GrB0b6JrxDecJkEkeYMUl6QcM6l9Tf4Y+VJFq6GktWLGsOSCRqNu761GpJBiKPaRAv8Av9Ki6kkzVUTZsFE6/OpsFiihcbK+Y0qRpqRUGIYM0odjZwk6GgGFkJjv+tHcNQXBB86m4twgtCT97QcvH50lpaHrVldfWVGtHG6NGH7q2VhpqloSgPDIOcUenAXJ+Ufs61oMOQoVe+D9HGf4ZK3iUqUJsdlG1iDtyqU50UhGyjt4RwyBeNbV6rDqGoiujcD6JFQWtsSgmAVKTNiZiBI21FJelvA3WAF5OxIGYFPlIHMzSKduh8KRVWWDNde9mdmiO+uSoMmur+zY9g1pPaBFcltfwC1qKk3B740sfWsrXEurznKFEdxt3+tZS4x/se2acc9neHxLnWGUneND4ikb/shSbh6/ejbwBEVlZXY/yj4c+bCHfZO2tsJU8uRvJNoGyiQNKFa9kxSRLoI/L/WsrKHxh4H6SPMZ7IsxBS9Fu1bXw5etSH2QtZAkOKndX6DQV7WUflFdAzkDr9lC9EvJA3OS/orWKMa9lLaU+/Kp1OkcoBHzrKyt8omzkaq9lYI/6hn4j1M+taD2RthuOsVnNyu3+k2+tZWUV+UV0bORphvZMlKIUULVzKSBr/KoHTvrzBeyUNu9aHMpSoKQEiwjnmJJ+NZWUPlH/rNnId43oe88gtuPJCFCCEo28So0CfZJhrFK1pIjcEEjchQN6ysrL8oLhGc5MHPsdaOcqfWVKMgwmB5Reh/+CTJQQp5WbmEiB5Ez61lZR+cTZMjY9hTAHbfWTMgpQB2eXaJv3+lSL9iGHBBS6uORA08QKyso4IFssPAegwwjJaQ4YKiqSBMmO7SwpVxH2Rs4hxTji1ZlfhgRaBYg8qysrfOPNGyZCfYphckBxzN+KR8oivMP7FcMlspU44pRM57CByiIr2srYo1kSPYo0ER1682yoEf4Y+tRp9iSD72IWeUJA+c1lZWwRrYdwv2TpYBh6TM5igSNufL50xxvszw7qQlSlyNwYM89KysofOPNByfAsb9jOGCSC44onQkgR5AQfOtGfYux991w+GUfQzXtZWwiDJheI9j+DVdJcQYgQrQje839KmwfsvabAAffgbZhFu7LbyrKys/zi+g5P0aYDoiGZDbqggmSkwbnWDEio+I9BGXwEuLcKNSnNYkaXifWsrKHyh4HOXoE77J+HkD7NQI3CzPne9FcF6Bt4WcjjhHK3ziaysov84vlAUmiyMsBCQlIgD9+deVlZT0K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4" name="AutoShape 4" descr="data:image/jpeg;base64,/9j/4AAQSkZJRgABAQAAAQABAAD/2wCEAAkGBhMRERUTEhQWFRUVGRoZGBcYGBwfHBsYGBcXHBcfHBgXHCYeFxwjGhgaHy8gIycpLCwsFx4xNTAqNSYrLCkBCQoKDgwOGg8PGiwkHyQsLCwsLCwsLCwsLCwsKSwsLCwsLCwsLCwsLCwsKSksLCwpLCwsLCwsLCwpLCwsLCwsLP/AABEIALcBEwMBIgACEQEDEQH/xAAbAAACAgMBAAAAAAAAAAAAAAAEBQMGAAIHAf/EAEQQAAEDAgQCBwUGAwYFBQAAAAECAxEAIQQSMUEFUQYTImFxgaEHMpGxwSNCUnLR8BRi4TSCkqKy8RckM0PCFRZT0uL/xAAYAQADAQEAAAAAAAAAAAAAAAABAgMABP/EACQRAAICAgMBAQACAwEAAAAAAAABAhESITFBURMDMmFCcfAi/9oADAMBAAIRAxEAPwDq6OMuLUcqEpSPxTJnuGlD4ri7rPbKkrBIGXLliZ0IJPxrMIrXwT9aC48fsj3KT864c5Y3Z0Yq6oC4n7SFN9lDKc2+ZRjTuAJvQp9p7pbEMoCzNyokf4bH1qucWANzrUOHwwKEk6xU/tL0ovzj4WVj2nvkQWmyqbGVARvaZ85qRPtLfJH2KDAJNyJvAjlr31W2MGkagT41HimYKT3xRX6yfYrhHwtS/aY9lEMozT2pUYI/l5HvNBj2mYkLzZGlIP3LgjwXOviKrHVzNQKSZpvpL0GK8LZ/xWxIUSWminZIzAj+9Jk+VSv+1N1SU9W0hCvvSSoHuAtA75qlEJCwVTlm4HnT7/0dtxAyJKSdCJ1/KdR4U30fouKDke07F5rhkjllPzz16n2lYvN/2iJPZyHTlIV61UVtFJIOo/eu4NSIUKGcvTYouTftMxOcS21l3SAqddlZtY7qIX7SXs5KW28k2BJmPzD9KqAZJEgaV6lsmh9JehwRc1e0pzZpAHIqPzisa9pK0k50JUOSZHqZqmFsxUbqgkSa30l6HBF6/wDf7yiSlDaQNjJPxkT8K2a9oxydpAz9wMH1t61QEvyARati5Q+k/TYRLjivaa8FdlpvLvJVPpQ2J9qr6SFBpvLumVa/m2+FUp3FKg+6Nbq5gTYClT+OX97KoDdPLnFDP9PRlGHaOk/8YHM8jDo6uNCs5pt96I57Ucv2rZkfZshK/wCZUpjyAJPwjvrk/WyLVIziSKZ/pP0GMfDpSvaq8DdpojkCoH4yflRDPtLeUSerbCbW7UxvefG8eVcvS8SZpvwzE86WX6TS5CoRfR0h32hEQrq05OWY5p8dB8KJR09Su7bYIi+ZUGe6Aa531xMRBHLw7qnw+IgGQAB+xNCP6/pW2Zwj4X1XTgzZoQI+9fv2qRXTYKMNtnxUd97CqRhsQVGwtzo9lk60ftP0GEfCys9NyVZSzeCQc0CxjcUyV0jBAypudQTp6XqiYC74HJE/FR/SrESeVMv1n6BwiO2+PTAydre9qIRxI7ot3H9RVfwZlZ8B9aboqkf0k+xXFBh4heyD8QK3GO5pV5QfkZ9KFSbVJVVJ+iUghGPQRM+hrKTOYIkk9n4VlT+svA4IiwiMoA5JSPhNC8cuyv8Au/6hROHMgW2H1j0qLi6R1LnhPwIrnX8aLPkpzzIJv8KjdSAnMBZIm3dP9aIV60Vh8LmZBInX5mamkO2VTB4x15XZSnKbAkExP4YnNtemOI4UhkS5iEpUNQtaf9JVOkxvfekvE8c80Czhmy2kEo6yO2QNk27AvrqdZpSOEqF8pJIBJOsm9/K9+dVSRK2WfCOhYzIMpMwee2/nXjyk/eMRv+u1I+CFSW+0dTKRyHh360di8AHhlVJHjy0oVsN6I3OkTTSuwkPquABdNxBzHQiNhM0JjOk+MagltDQPuwiIERaDG/KmfR7o31LhV1jeSFdpYTKTlJEZjBvHx0pxxbgubDE4l1Lx+4UpCSCdwRG0Wj40+kLtlX6OdIw44lp5lC2zM5U5VJ1JUkg692hpwjCpK1dWTlk5Z1yzaY3obhnBENHMkDtAQQSba6/CY5U84Zw0aa3PwKiQPLTypZNdBin2bNsjLv308f4/hMMAHnUpVFkiSqNuykEiqz034p/CsJQgfaOyEn8ITEnxkgDx7qU9DOFEoU6tKDmCoccuc8EgiTBuLzWSpWzXuhlxDpRhHXEhtSgTY5kECdiSY+VB8Qwy8xzCE7VPxzogIZUVpWVKEFIgERPO893pVl43w8FJMGe6s65QUUYKUm1bl4kEWuCPjRuLwPIbUuebi0gyNtp2PI0OQlh6Os4I4bPi0oQSpUh1cSQYOVII3EeIoHpgrBFtSMOGs6BEIsoRrrrpRvCMSyWcq2Uko92Qo+9J2BVlzTzie6k3GeJ5kOKU0EOKWRobBXJSgJP6imAIMP7qR3US2mtsLhw4rKgptM3FgNT5C/ka1UoLJKAQk+6CZMbHS06x30WgJnhXflRGBx7YN1pH08TEV47wZalttk5Q4FGTyTlGmpEq9KKxHs4xKBMtEaykwANrRfnQpdhbfQ9wmEgZtZuCIiNrg/Kh8CnNnk76Un6L4hTTzmGKpCklSY0Ch71tgRPmBS3jvEnG1htBKCYkixM2A7qGDujZas6Bhj1QEqTf7u8d8C3nU2I6TYZhIDjgSTtcn4ATHfXOGsK4pKip94lKZIBJ3jXNrJ01oDF8OnLkCipSssbk2itGG9sDlo6xwx4KxE6y2mCNwVLiPSnzrsd1UjB45GBaSpdw2wBbdXWOQAe878vClWCwnEOKy5mytEkZcxSjwhPaVHhfnWUbC2dM4bj0OE5VAqFiARNraA6U7SquDcW4E9gViQkEaONE2O2txXT/AGfdIlYplSXFZnGz726knQm0TMj4U8dClxbretGxUgFXQgixXEwlakkLsTobVlQYvjDaFqSVCQog+M3ryuRvfJUZoj0FD8ST9k5+VXoDRA18h9a0xSZQsfyn1BorgJTDzptgB9mkeNJWHkJI6xaUJAklSgLDWJ3qLpP0hOHSkYdaJUdJCiABcjUbgGeaSN6SKC2H8SUkOADLnie1cSOYBG0b71TcbjVCW1kytYuSScogQJJsBpc0yxuEcdaQSSrMhKgsm8wCTNr30trbup6WVLCzCiUyZvYbHnrt3TTRQrY0U/2gBpH7+VN8O+CmIv8A0qrMYzNlmx0Jp0nFpSIBkxt5GmcQJjJ5TaUqU8fs5BMX7QPZtInX9xUPEeMnGEN4cKyi2ZWvfqSfWlzLBdUkOKJTmSYOgGYTYdxq38GweEwrIX1wObZJBUTyCZuf1rIwl4O+W1dQ6lKEz9mrxJMK85v4VcMJgcpB2FUXjGMS67m0TrfQC+XXzrTA8XUgSh1QEbKMGOQ0oV2azomL4U0+nI6hKx/MNPA6g94NVnHqw+CKsKor6lYC7ALLZmQCCNDYjfv3obAdMnlANqKQsH3styDoPwz5VCjh/XOKzKVnVvrJHOdbcjR4AEjpc0X2inrCy3OZahKiVApmJ0BIq4YlrNbY1SU9HCkWWkDeEdrbSVQPgaHRxFxpQY612JyJAUSLQBF58t7VnTCO+INISolV0g6DVXJIA1JNvCarj7WUSq6iSTAgZjrbYbAchW73E8zuUnMGgMxvBcJk7mQAnLYxqd5Jb+KHvSFK1Ai2a8EjcDWN4jelaoKdnjPCHWgl1MJXEwoWKT91Q31B7p8aruNDzyocShAST2UJypm9++1WXgGFcWtz7ZzOACSVAhUlUyhaVJ5aRAtU+L4el9eV7KhtNiBAC1gCVESZiwCBNwTfYp0wNCnhnDWlJQ0hKYyqU44EiS2MxAz69vKE66BWs1o+WkYhwNqACXFJCYNgD+I2I21moOLpWy51rXWIQ52QrMFJsCBHZEQnQKGYGTM0nxL/ADJlVydySb/Emnqxbos3E3i4W3BEtyIJIEKgCSLxIFFYjj2MU0AeqT2ikwkmwSCNTG/PaqizxAll0ZwFJQCE6KVeDB0IGpGvqalxPF3QQlawnJEpkwTGpT7qjeP9qGBshvwDBFWJU4Sn7NBCotJXYQNY19KIxXBEPqVPvoAKT3yLHmKrXB0OuPF1FlNpJna5AgzaDO/0qw4fjKsucJgqyJnYypIJT+4oSTTGi1RmP4m4ppPVhIGiiAntXSY55uyL1Lwpr+KfKlEDqQF5Rzmwt3zekvF8EtAJbWq57QBME8476h4JjncOcyFA5wQoSCCAdFQZBm9ZLQG9h/TR89W0kaKCZ8i7+tNOhnSF1lptCGsySe0ozCUiyo2tEmtsOtjEQ3iAQnIkSZkKBUZChMe986Ie4ccE0EsPhxhRMqmMiz7oUpBsCd7XFa//ADRq3YXicC88XOvWhQGa3ZmNEwkQQN5vW3QnhDuHdQ4kEtqUWl32KSQqN4UkDunvpGp8MozvPBa/upzBSio2vEkeE0/6GdLnZSnEKSGj7qiAMtuyknebX7xQiMzpTRqUCoGHARKSCDuDI+NTzXSuCTK7j+jgccUvs9ozoP0rKix3HVJcUkGwMe7y8q9rmbjZXYyTdXkKx/Q94Nat+9H8orXGvBCVKVolJJ8AJNFLRji3H8T9pb7oAPkP60pQRJjzED9JNb8TeJUo85/c0Ei4kAzz5U0VoVvZcujvHB/DuNLVCmwVNzvbTyPoruquu8SyBxKVA9ZAIE7Tqe8E0scfUDG5Ect+VaSNvjz8BRUQZEpeAjXwHzNTYTFHPbU6T3CgXXoBsfE1vw/E5FByActxPPwp60Jey34Lgr+QLIyJ1lxUWAv7xJA9K3b4mhS/dIVKiQAnIZElRVOcg/8AxwBJMlQFxMJjcdiGVFCXVNGxyIJmNu/x8a04h0dxDCOsWnIYkJUpJV8EiAYqVelL8NsRiQgZlXUq4TzOw8p129KWpxiusIJvJ7ovAAnSw76zDYta05kZeSibmdrHu0FBOJLawpZMqnVI030PfTpCNjNt8JWF7aHlE9+vOat+HXBSobEH9fSqOkAgqmO4EkGOU3FWboy4HEKQqFiwAnS0xbb98qSa7Giy5Ps3kHU6/H4VW+NYotlS4SpOeWxGrpQEkgiCCARA/EpBgwYc8K4apCSCTkToSfdH4b+93b0q6YcJUtpCmgolEpAAUcoUSSoIAlRMkE+B2ihHkL4K9w3BE4ZxwnZS/gtCE33BhfxrzBYqSQTaYP786bv4Mt4F4RENpCdjCBuk3BmbGqjw9+FHvE/rT1di3RcuEcRS26oqVAKCBce9IgX31oDj/SteHW4GUpJmJVJAkfh3JGs8xIJAhWp3Kc5WABpzM2AiO8zNiAaAXhjiSYUkZSbGe0Tckm8eJt4RWjFXsLkxh0k6QuP9XKsyUpEgCAFEdox40hOJzLHd6fsUU0XWgWlJgEyCQLjuUNR4GtMNh0uLzEdncbGIt8flTrRN7IMOqClzkfLWrkvowxiMIX0uZVtKyLzcxAGm6hCgd83iaBTjiEwBCRtBj4RWymkBsraeBWspzsBKgOz7qiSAkxm050rdjJUTBDTbakNWJB1vMc51F4I5E1LjFkFIjKSEkDYGxGu2h5RSbD+/lJvF/wB+VOeIvlwoReQgAHnl0+I9aRodMH4vhusObtFKrlA6wgbkgI7JnkYuahRw5QOcpKUyEqED7OZDYIGhsZ/pRWHeV1asqw0Yla814GyUfjN4PltSpjiiyVhpUCAkJUMwIBkZpsqYvM6k2rJMDaNmnOqJK169ok7JM5bDS0Cn2N4ERhpOZS15LAGAFaT/AIpvpFD4BbJfUErSGs6VJJB0VEJgiTlJyz/KTNWPEY/DhskurbIIUDY3MAEBRNogwLwaEuRkUXE8KGHaKyodapQCALwkg37lKBT4CedH8NbfWU9avMhMmdzGgPO59KH4iD/EHMrrkoBUCj73KZ0Vcki8E91Sv8dWoQ03kHNVzMxYaDXvou2hVSZaMFxYtzCssGAQb219ZHlXQej/ABTr2pPvJMHvtY/vlXJsFglpSnOVa2SNVKJlRPITXQeg5KS4g8kmP8QpYOpUPLgKe4KtSlKyi5J1HO29ZTl7CpJJKQayi/zBkCBfb8U/UUo6a8SSzhHM0y4ChIG6lD9JpqRDg/Ifmmqr7UGyWGiNln1Sb+QBorgLOT40kzO9Dh5UAAGPH+lSu9pUTAJEqO07wPlUgwQSkFScxIkGbR8fpTk+QTIdSI8xoK8/iN4ohS0j7seH6nah3XUKkZSPA0yFBnnEnn6VGTArZxIgwI8T/SvG25O/fTiHQuiHSR1nCoS2yp3UawBfu1O9E9I38S8paVobDaLFQJnTW/cdKrHBOLdRnSn3FaBUkJJ5kQSL1LjOIqbbUgPh0uG8EqOkSVm8W0k1Ctlk9CbD8MKgo5SoJuogSBPONK3DSUkHvGu0U74RwlCQlak5lKkRIskkyYUREgG+o2iZE2G6DYh94BKQhjXrFKBgcuzqruFu87vlbFoSOturugSk3mI8YnUVoxjHUkoQCCuEiNSTYAfGKs3SdsYTI3mQSUyCibAGNFTtB7/KTVsAsqdJSQgwSVgXQkC5B1HdF7gVo7QHpl7c6VJwyENukOvpABSkwhBjSefPUmkXEOk2JeJHWFEfdbkQO9Wuk70DwLhqXM0kb3Jt3zTTEOJQ2uerzZRGQlVgL9ojW2lLpMbbRCzxA/wOKnVSp8l2F/Kq9gXrgxzHpt8K9xGNLqktpEJmLakz97SR3RR+JwQQJ2HZ88pPymn4F5I8biRlk7eqiPoPpQSShLYsesJJkajwOo5VjyitQBkgaX38N7nbnRHVhJIOWQBy3mI/fKjwAW4rGuE3JNjH7505wnE+udQ2yktpWpMNklSUrKQHFAHnExQeMZETUvRbDA4pvNmCCSmRbtFCgIVsdT5UXVA7Ok4z2fM5Arr8QkxeSmJ8AkRXOePM/wAOsBDnWDZVgR8KuL4GYtNYlyGUkruqMxUbEKmQARAk6G9UPjJClKJVMW5STvAqcdseXBrhCp1yRckRAmfKKsb2BxjTYX1boSdygxEzca66E/WhfZ7xBLGILigSENk9lMm5A0HjXQuJ9LM7aMrTig4mRYCLkCQTzBtRm6ZorRS2OMhIIJWlSSc+UjtSNIMgjaCOd7xS3B4kvFxR7PukZQBFzAgCBpHnQHSHAlt5Y3Jn4iSPIyKk4EtQQ6EiVHLHxNbFVaBbuifG4QglQWlM3yZoN9bfrzrRnALW3BWbxE3FtP33U1RjEdWUKMuJkQEkkwJmE5RpzJ0paMTcCIvaQBca6aad9C2HQZw7iCEJDa0lShaQYiOZ3EHTwpillDhSWyBeYUeRBFx4UjBSiDbNMidNbSOVbtY8yZgE8tPLlSuPaGT9LRhcW6kypCLWJzm3LuA2+dXHoZigp5WoPV6HUQpPx7jXPMPxAlJHMQZq2ez/ABauvQgzGVevIC3rFIlUh29HSaysrK6CYsjtp/Ifmmqx7TP7Mgfzz3WSYnnrVnS6FFKheUSPC1Vz2jInCAxotPyIqC4KM5KWxmGcmL7dxgAeMVvw1tCXEF0ApzJzEiQRm7VhfTurTFiCPEfOonjeqEyydIsTgHEf8u22lWYTlSpNsqp+6ABMVVl4zKICEFOgJQk6XNyJJvz3FYXCEkX1H1r3HcMIYQ4FBQKjIE9kmAASQAT2DppatGlyZ7CsM284kdWwFSDBQiY1F7EA29a2wfRhxS1daCyLC4V2jvBI313ieVWThGOLTLSc3ZypKZ2kDflM0V0o4ollAQglbqx2Umw/MoDQcgbnwBqebukPguWVz/09JSpAATaw1uLgzMm4NK8JgCpztdlIIznl4czyqDDYtaFqSuSTc32/cfCmjOISVCVLcOyCiI7yZIjvBjmDpVEmibpjn+LbSWyswi6j3ICTlAgXJE+Z5RTlzpUDPVQWthyQOzIFrqUSfBNU/GYgrk6iCLabjfa3z0qPh/RlxaM+YIBuATEiCNNrE+RoYrsNvoV8ZxqnH1OySkm0/h0qLDtrg3ypULjcgEH9KPxnDS24lKoKY20qF9f6fX9KretE69JeGrKSYPIgc+c1NxDiZIIypTtYk7Rqom1LUqUFBQsREeHhRXEMW2tCMiSHO11n4RplynUyJsdO+lrYb0RYVeVQI1FG4zFZ0aqJzAmYgABQtuPfNr0tbEVr1snupmrAmG8NIEkmbkx3845xRnDGEqK3FpBGaADz8uVh50uasmmwXkaSItF/E312MmfKlYUe4hDZAytpE8gPP/emGHYTCir/ALaJT3ZiEE/FQHnSD+MJTCZK5t89B51YeAupZUHcSpJ7JT1IAOYKtDhPZSNDFz2dopWhkxFj+JIBVkSQo22geASB60meVcg3/d6tnHsc09AbShCETCUABIJO1pUb3JquowWdaQPeWQEi370p4iyJ+CcS/hXUuJ8CFX7J1B5j9Kux44+s5wAlspgKCkgRMnS53gWiqyvoUuLET+b/API+dE4bgTioCgM0c9ba8pi9JKnsZWhTxhlTzhWm/wAyBWvCncjbqvyD45hVjZ4O7dLdiQQVch96PLel/F+CHCsqBM5yI0jsn+tFSVUCt2KMFxFKXkqX7pkKPILSUk+QM0XiWiFRMnY2g2tBBvI+lAcMyh1BUoJAJMkSLAxaDqbTtM0yYCVCE5lQbSCbmTBJ1M6/m1NNLQEQMcRJBEW5EW/So1Im4AHh+4rTEOoWskAAG4AkRa8SSdZ3r0GhQSfBrVnCefy1PyroXsuUXMQtZ+4gj4kVzloGQZ0Miuk+yKQrEDUAI+JKv0pa2MmdLM1lRLdM6T51lYNEIIK08sqvpSjpxgVPYVaUJKlApISNTBTPpJ8qcKPbR/e+Ve4p0JlSjAEknkAiSfSsuAs5RxroAppguFzM4m5SAMsbxNz428KpTyt66yxwI4nCh/E4h4qWnNZRQlAvohMAc7z51zDjmB6pwoEKTYhaTZSSJB7rHTahHkWQAtwZTeDIt+/3eoDiFkZcxyA5ss2k6mKheVesQrs1ShLHWD40plKC4M2QfZJOhJUSkq/lSZPfYaTRPBEuYhxxajLpBVmVeTabdwOmlqrbwhUxvVi4W9nQAk5TuZItoRYi3OkmqWh4u2MOOcC6pAW4sZ8iiDyIEgd5JEab0jw+MzIICSe4KIjvgWUPHem3SLEF5IQFBwgXy6J/CJAobhfAVpMrKEcjMkR4RfzoRdR2aS3oDwhLyoPWdlMQlvMcoJjspiTKo21p3iUAKQhxh05ilIDjobTeACpLeZY10kRRD3E2sOIbBuZV2ikr8Sm4F9BQ3DHAvEpUhCRMjshRICkkE5nCVWBmTAtWvs1CLiDqkvltQSMgiETl077nxNDPC9ZicQP4lRgqEx9KlxpTpdJ5HX1qhMwC0neoxqagYci5V3UU2EDVQ8q3BjRQtUDDRgKIIBJAMWMawdDFvjU+IVRWIcCSloEnq06DdapKjHiY8hRs1AratvIeJt9aaYxR+7sIjYjvFL3m1pcQVpjcDS8UYA6odlHpPqpQ+VBhQy6MpaU0vskLBIKkhMkGDHWL90Ryjzpji+FNNozgF4wTlQCpKYHaKnFAJtva0aCkPCuiGIxC1A5E2KjmUDYRsieYpl0kwLSWgpu0JSIBATZMER1xPjCaR88jLgEw3DUu4crQlKFTf7QmBKTEFAQCEzqsTO1I8ZiQl4LaUopTBQVJAOl5EkTPjtUvC+MloFJkiZs64kSYiyFCYj1qHiIUsF0DsTlkaA6xck/e1NUS2I3aD2elDwFlbfiUf9SiPSvHuOOO+8UjU30kA92uwmdaUoFbtqG4nXeNjF/G/lRxQLYzRx54CMx+Kvoq1eYzjK3milZnJGW5Nj+YnlS0mvWtFeX1oUg2ap1p1w9wBvMR/wBIlRhXvFURIOsBO1JUDtCij7qo5D5x9az2ZG+KayuLTyUY8Jt6V4lMa1mJXKgfxJSf8oB9RUjSedCwo0mCPCup+x9j7J9fNaUz+VJP/lXLnBKv3yrsHsnRGBPe4o+gH0oDItOIx6UqKTqP08ayvXuHoUokpuayovKyqoxZ7aPP5Us6WK/5d2Pw/wDiaPK5LWYQST/pNLOmC8uGeJ/B6lDgHrFPdoV8lK4l0sC8MAXMiMpRkTzCYExc6TyuKofFcWleTTsNoQfFIg33nWe/upuMAhbSidQf9qRYxATb5Vo8gkLXCJonC4dS4CAVG9hrWqMNmaWuPdUhPxS4T/pFWPozhAhounUylO9gbn428qpJ0icVbIsJ0NccJLnYSBJ8O9QsJ5CSeVWnDcJLmHQwjDNpQmYfdSQshSlHsIBCud1HYSBT/o/xZoYUOlIzAHlm2CrnQT6RvahXX3sSTACGk+9M3MaEAyfykSZvGlQcmWUUAYfBYbCIKmEKdWNFLEJzaDKABKr2gHXWsxnRdT6etdyYZVo7RVKpmSkkJB1sJ+ZpyW0NJDilJSE6KUIjwTz/AMNV3pL0lAEoGdI95RUO0YCgmRISDIOVOu+lZNszQuxPRXElSMi86FqACilIUJOpCZgXtHKrD0nxLeAw/VN+8Rc7k7knc0V0Gxrjjf8AEOgBsghAQD2YVsmCTuJnY2qk9JnV415akZyhJIkpvY37M2jl3Uy3yD/RX8BglPrWsEDIkuHvCSJA+PpXReOcGTisGFMFK3AnQR2raX3qlcEZLWIKVboVtE3HO/xq19DOkiGyWHjEKISo7ibeNGbd6BFa2UNvhqRIXmCgYIIiO4g3mvRgW+fPeus9L+hyca2HWCOtSNo+0TynSRsfLw5a/wANW2pSCClQsQqxHiIplKxHGiBnCoBzEk5bgbWO/iYpx0H4UcRjQqZSkFaz6Ad8qI9aDc4SpH2Ss3WqMqQE3CRp3zqSItarz0dwzfDsKpZs46My5N0gDsDx7U/3u6tKWjRjsTe0xxIcSARIMwBptSDB8TJETA8dt/3+lbu4s4vElStBtTh7gLS0aXjYChaSSYeXaFmK4663/wBBWUFJCiCOYgemlKHXUrnsydz3+Nbr4enPF7bEQqOcGx8qkOHSqOrk93l4+tOqQrtgWFaQSQdRonQGx1Mju3o1t/q02gfl/Zk147wRcZrDzPzroXQT2eYV/DoxGIKnlqzdkqISnKoiIBlRtJkxfSi3YEjlyUlRMAnwB+lbIVEyogwdN9oNxAO/yrt3SHo6zhcK8+wnIW0FQSCcpI7joPA1yrGdJ3HNUtjwQJ+KprW30FpIRlVE4YfZr8U/+VaKfkzafD9KxL5IUByB+H+9Fio1SrtCi2lghwfyj/WmgG7mjWbNrV/MhPqT9BQYUauIUUpMWumdrXiT41O2i171oXFLUFKMwISAICR3AWHlUgcpRkagdr98jXZPZWf+S/vn6Vx5i5V4V2L2U/2P+8fpQ7QUW1ZM6VlSFyLXrKR88ji7GjKpmLyuP8qjak3tAdjCO3iQ2B4kq+lNMYQFMiIlf0I/Sq17T3wGkJJ95Q/ypV+orILOVcXUIRG4FKVEmmnFmJykfh07u+lcWqkeCUuR2GwjAFJgFTiHQeaVtupHwLZ+NPmUdThUIUZITJECxMkX13igOK4OHWGSDkabTmj7wGx1vmkCx940PxbiywoFSYAPZSUEI8wo9r+lS/kU4J+DcVAEKzHL7qRbtEzJJHfbWOXIriHF3cmZC8pBA55ReYzWHiAKS8MxqlIMptNiI0G0HlzmvMTiCRlg37qLjsF6GKMctSElxxThkq7Rkz7qQNk6T50pxYW84loEnMr1NibX0+VQO40nSwFh4C1dH9m+GwzSEvuK+3cBgkHsJkABJ0kyL/zRzpqx2C70PWOKtMsNhJQhASgC47IUCBPgoetc941x5OdSkEjPCyQLSQMw77zeiOlfCUvYh1xkgIKoyjUq+/EbT6zVW4hglN2UlUxqTt9KWMUxm2grC49Tjs8gRPjaiXkJiCLVtwXA5G5Igqv+/KoMao7etHV6N1sb9GunrmDUG3D1jBMfzJ7wd/CuhYjirbgzdhaAJBjNKhcQmO3t7pmuFYl4kwQKf9Gn3WULVnAR2YQSFJJsbpBsQCBYgpnuijKOrFjLdFlxvFgFq6spyyM5RPVyU/feVC3b/wDbSBGl71X8ZxhTgLebsAye87Tc6RoKQYviDizBWVRIFzYEk2nQTJ86ZcPwfYH71rY1tgyvQTg2AHUwkEnWZ23EVbQmU6RNVV0dXCymY+u9NF9IOxEiRSytjqkKukAMx2LX0gjwMzTPgeBHViEEW+NVzi+L6y41BGw9DrrVp4PxBDTKQSNJNybnUmaL1EVcmcUSEp08BzNW7oxwIYZkpJVK+0sBRCc3cAdtO+Koj/FUuvtZSIDiT8DVvb6TJP2beYxZboSShB+9KhuB5TFLtDaDuMcQSEqwyEdepQhTZUcoSd3FE2HdqaBwnQbCqTDrKCqfuZ0C+3vknzNMOHBsp+xKSDclJBk7kkak8zUTvSjDN5kreQlSSQRNwR3a1k2al2Qu9CMCB/Zx/iX/APaqt0i6MMsEOMApIvEkjwvzqz4/jqQBCgQdwZ10qrdKOKgrVewQn4mT9aKbbM0qKliUJSqU+6dvwnl4VJjew2hH3iStXdIAQPgJ/vUGh0kkgwZrR14kyb85q1EbGTCbXrVcV7h3eyN4FQrVSjBODM5vL612P2Xf2Q/mNcd4eOye8/Suz+zREYQfmNL/AJDLgsbmME6GvaCxyk5zKTtz5DurKi57KqKKlw/GrdfZccJ9609/yH60N7U8Tdscgo+grzDcQCXGyohKQQTOguN6E9o2MSqySlRUBBBB7OpiDcUINhkih8SPbtyA9KJ6J8NQ9iQlzRAKwOZBET3XmhXElfO3d3f0pr0McSnFQqylpKU+JIPqBVW6i6JJXIsPEFJTiESYlBuTAABJJPlOnOhekfA0rYK02UmDJEEjeRqfOteNZ1YtAQgrU2nMBE3uUkjeDFWLoj0ecW2XcaSpSpAbsmBe6sgBJN7Tp42jDorIqHDEsIbSOsUbbgD5i1a8SaDhyJIShIJUsG5Xl7IBNz2imTsJit+lPR4YXEw3MKOZJzmwzEERF4t8QKEe4UUJGVxGp1Ou9rX/AFFU1d2J/QrXhJBkwoakGxHO9NeG9IVNJbSogBCkSYmyVJI0E/dG21H4HgLanQl1alpR79ylCdbA6lRIiLaHwJvE+AYNaSUpLUaKSokkjmFEhVFzXDBi1wV7+PJQBmUkHWTczc3y2F9PWghwvO5kzGPeUSZEa6gmtsQkpURrGhza98RRfChCFK/EY+GvzpuNoy29hhcgG+1vDSkfEnI0pk+uY7qTcRXQggzegLrSTH70plxJZaaQ0DEC8fiMFXrA8qE4O0FPJzEBIMknQCvOKO5nFXkAkA87m9W7oj0DNiQfKmuBWUgCaWYYXI5jbmNKaYUWBrSBEIeeJBBJpMtZBgn+tOVAUr4inehAaQOHyCCNRyohzEmPeJ8df60ChV62WqnonYVglrkuDRspUr/EAK6Z0Q491eCZDZCRBChzUCQTbmRVN4Sw2nDKSpSc65JE3t7ovvb1o7gT6S3kMpyrNpEiYO3jUpuysVRF0lSolT6JQqYJTKZ+FWHgrDTLcrQlx43K13PdBVSXijhUlaCQQJg8+RoRnGZkyTsIpdtDaslx7wQ4UiAD2oGgJPaA9D51XeMYsqXc7CieIYi6O760rxBkk1SCJyZjThFemTtWiBeiGoJFOxUFtgfGvMlaOpXGtaJdUNRIpBrDsOqIrtvs4j+DTG5NcLa25V2X2XqIYMaTcfXuNJwx1wWbFhRWYCI7zfTwrKmxGHQpRJ18uVZUmlZRM4/jl50EbXF++q7w/A9a4huQkrUlAJGhUYBtyJp/xFJQCk2UlRHmm1IcO9keQuDCVpVbWygbH60YLRpvYXxjgGIwiilYSrUApmP8wFAcP4a86oZQJB5wRF5teBrNdd6S4lpTQK3EhKhmTmQbyLQTG3KucsshLmspJGaPwyCfl6VlJ7BiXPhrTWEbyTmWbrV+I/oNhSnifSpbbgWgyAMpTpImRvcgzHiRvZJj+IuEmDbX/egM5IkyNdf03pY/n2xpS6RBxzjSsQ7n0FgAfDTxi07x8A8K4M4KvdBn6772nyFbvsX2r3D4UqKQQYkT3gkVfFUQt2WZtSW2gs++skoTskGwURuoiL/0oXi2JOZKCZUkdrlJ1Hlp40bgMI4tWcgfyA6TsY2SkX8gKV4pAKzF8tpO5vJ8yailsv0KnXCTe+tM8Di0JayEgK1+P+/pSotnMe/9KI4Vgi48hH4lAfGrNKiKeydSJFjPhSrGska1f+K9CurZU5+FJPwqjrZUq1CDsMzTDYMhhTtu0sIEjWBJjlFvjSpRp/xNYUhttCSkNgzO6jqfE/pSV5uKpH0nIjQ5TTCrtSoJohLhiAKLRkOllETInxpXiFhQIJE7GrB0b6JrxDecJkEkeYMUl6QcM6l9Tf4Y+VJFq6GktWLGsOSCRqNu761GpJBiKPaRAv8Av9Ki6kkzVUTZsFE6/OpsFiihcbK+Y0qRpqRUGIYM0odjZwk6GgGFkJjv+tHcNQXBB86m4twgtCT97QcvH50lpaHrVldfWVGtHG6NGH7q2VhpqloSgPDIOcUenAXJ+Ufs61oMOQoVe+D9HGf4ZK3iUqUJsdlG1iDtyqU50UhGyjt4RwyBeNbV6rDqGoiujcD6JFQWtsSgmAVKTNiZiBI21FJelvA3WAF5OxIGYFPlIHMzSKduh8KRVWWDNde9mdmiO+uSoMmur+zY9g1pPaBFcltfwC1qKk3B740sfWsrXEurznKFEdxt3+tZS4x/se2acc9neHxLnWGUneND4ikb/shSbh6/ejbwBEVlZXY/yj4c+bCHfZO2tsJU8uRvJNoGyiQNKFa9kxSRLoI/L/WsrKHxh4H6SPMZ7IsxBS9Fu1bXw5etSH2QtZAkOKndX6DQV7WUflFdAzkDr9lC9EvJA3OS/orWKMa9lLaU+/Kp1OkcoBHzrKyt8omzkaq9lYI/6hn4j1M+taD2RthuOsVnNyu3+k2+tZWUV+UV0bORphvZMlKIUULVzKSBr/KoHTvrzBeyUNu9aHMpSoKQEiwjnmJJ+NZWUPlH/rNnId43oe88gtuPJCFCCEo28So0CfZJhrFK1pIjcEEjchQN6ysrL8oLhGc5MHPsdaOcqfWVKMgwmB5Reh/+CTJQQp5WbmEiB5Ez61lZR+cTZMjY9hTAHbfWTMgpQB2eXaJv3+lSL9iGHBBS6uORA08QKyso4IFssPAegwwjJaQ4YKiqSBMmO7SwpVxH2Rs4hxTji1ZlfhgRaBYg8qysrfOPNGyZCfYphckBxzN+KR8oivMP7FcMlspU44pRM57CByiIr2srYo1kSPYo0ER1682yoEf4Y+tRp9iSD72IWeUJA+c1lZWwRrYdwv2TpYBh6TM5igSNufL50xxvszw7qQlSlyNwYM89KysofOPNByfAsb9jOGCSC44onQkgR5AQfOtGfYux991w+GUfQzXtZWwiDJheI9j+DVdJcQYgQrQje839KmwfsvabAAffgbZhFu7LbyrKys/zi+g5P0aYDoiGZDbqggmSkwbnWDEio+I9BGXwEuLcKNSnNYkaXifWsrKHyh4HOXoE77J+HkD7NQI3CzPne9FcF6Bt4WcjjhHK3ziaysov84vlAUmiyMsBCQlIgD9+deVlZT0K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anim calcmode="lin" valueType="num">
                                      <p:cBhvr>
                                        <p:cTn id="8" dur="2000" fill="hold"/>
                                        <p:tgtEl>
                                          <p:spTgt spid="10245"/>
                                        </p:tgtEl>
                                        <p:attrNameLst>
                                          <p:attrName>style.rotation</p:attrName>
                                        </p:attrNameLst>
                                      </p:cBhvr>
                                      <p:tavLst>
                                        <p:tav tm="0">
                                          <p:val>
                                            <p:fltVal val="720"/>
                                          </p:val>
                                        </p:tav>
                                        <p:tav tm="100000">
                                          <p:val>
                                            <p:fltVal val="0"/>
                                          </p:val>
                                        </p:tav>
                                      </p:tavLst>
                                    </p:anim>
                                    <p:anim calcmode="lin" valueType="num">
                                      <p:cBhvr>
                                        <p:cTn id="9" dur="2000" fill="hold"/>
                                        <p:tgtEl>
                                          <p:spTgt spid="10245"/>
                                        </p:tgtEl>
                                        <p:attrNameLst>
                                          <p:attrName>ppt_h</p:attrName>
                                        </p:attrNameLst>
                                      </p:cBhvr>
                                      <p:tavLst>
                                        <p:tav tm="0">
                                          <p:val>
                                            <p:fltVal val="0"/>
                                          </p:val>
                                        </p:tav>
                                        <p:tav tm="100000">
                                          <p:val>
                                            <p:strVal val="#ppt_h"/>
                                          </p:val>
                                        </p:tav>
                                      </p:tavLst>
                                    </p:anim>
                                    <p:anim calcmode="lin" valueType="num">
                                      <p:cBhvr>
                                        <p:cTn id="10" dur="2000" fill="hold"/>
                                        <p:tgtEl>
                                          <p:spTgt spid="1024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80">
                                          <p:stCondLst>
                                            <p:cond delay="0"/>
                                          </p:stCondLst>
                                        </p:cTn>
                                        <p:tgtEl>
                                          <p:spTgt spid="3">
                                            <p:txEl>
                                              <p:pRg st="0" end="0"/>
                                            </p:txEl>
                                          </p:spTgt>
                                        </p:tgtEl>
                                      </p:cBhvr>
                                    </p:animEffect>
                                    <p:anim calcmode="lin" valueType="num">
                                      <p:cBhvr>
                                        <p:cTn id="3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0" end="0"/>
                                            </p:txEl>
                                          </p:spTgt>
                                        </p:tgtEl>
                                      </p:cBhvr>
                                      <p:to x="100000" y="60000"/>
                                    </p:animScale>
                                    <p:animScale>
                                      <p:cBhvr>
                                        <p:cTn id="40" dur="166" decel="50000">
                                          <p:stCondLst>
                                            <p:cond delay="676"/>
                                          </p:stCondLst>
                                        </p:cTn>
                                        <p:tgtEl>
                                          <p:spTgt spid="3">
                                            <p:txEl>
                                              <p:pRg st="0" end="0"/>
                                            </p:txEl>
                                          </p:spTgt>
                                        </p:tgtEl>
                                      </p:cBhvr>
                                      <p:to x="100000" y="100000"/>
                                    </p:animScale>
                                    <p:animScale>
                                      <p:cBhvr>
                                        <p:cTn id="41" dur="26">
                                          <p:stCondLst>
                                            <p:cond delay="1312"/>
                                          </p:stCondLst>
                                        </p:cTn>
                                        <p:tgtEl>
                                          <p:spTgt spid="3">
                                            <p:txEl>
                                              <p:pRg st="0" end="0"/>
                                            </p:txEl>
                                          </p:spTgt>
                                        </p:tgtEl>
                                      </p:cBhvr>
                                      <p:to x="100000" y="80000"/>
                                    </p:animScale>
                                    <p:animScale>
                                      <p:cBhvr>
                                        <p:cTn id="42" dur="166" decel="50000">
                                          <p:stCondLst>
                                            <p:cond delay="1338"/>
                                          </p:stCondLst>
                                        </p:cTn>
                                        <p:tgtEl>
                                          <p:spTgt spid="3">
                                            <p:txEl>
                                              <p:pRg st="0" end="0"/>
                                            </p:txEl>
                                          </p:spTgt>
                                        </p:tgtEl>
                                      </p:cBhvr>
                                      <p:to x="100000" y="100000"/>
                                    </p:animScale>
                                    <p:animScale>
                                      <p:cBhvr>
                                        <p:cTn id="43" dur="26">
                                          <p:stCondLst>
                                            <p:cond delay="1642"/>
                                          </p:stCondLst>
                                        </p:cTn>
                                        <p:tgtEl>
                                          <p:spTgt spid="3">
                                            <p:txEl>
                                              <p:pRg st="0" end="0"/>
                                            </p:txEl>
                                          </p:spTgt>
                                        </p:tgtEl>
                                      </p:cBhvr>
                                      <p:to x="100000" y="90000"/>
                                    </p:animScale>
                                    <p:animScale>
                                      <p:cBhvr>
                                        <p:cTn id="44" dur="166" decel="50000">
                                          <p:stCondLst>
                                            <p:cond delay="1668"/>
                                          </p:stCondLst>
                                        </p:cTn>
                                        <p:tgtEl>
                                          <p:spTgt spid="3">
                                            <p:txEl>
                                              <p:pRg st="0" end="0"/>
                                            </p:txEl>
                                          </p:spTgt>
                                        </p:tgtEl>
                                      </p:cBhvr>
                                      <p:to x="100000" y="100000"/>
                                    </p:animScale>
                                    <p:animScale>
                                      <p:cBhvr>
                                        <p:cTn id="45" dur="26">
                                          <p:stCondLst>
                                            <p:cond delay="1808"/>
                                          </p:stCondLst>
                                        </p:cTn>
                                        <p:tgtEl>
                                          <p:spTgt spid="3">
                                            <p:txEl>
                                              <p:pRg st="0" end="0"/>
                                            </p:txEl>
                                          </p:spTgt>
                                        </p:tgtEl>
                                      </p:cBhvr>
                                      <p:to x="100000" y="95000"/>
                                    </p:animScale>
                                    <p:animScale>
                                      <p:cBhvr>
                                        <p:cTn id="4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t>Giacomo Cappellini</a:t>
            </a:r>
            <a:endParaRPr lang="it-IT" dirty="0"/>
          </a:p>
        </p:txBody>
      </p:sp>
      <p:sp>
        <p:nvSpPr>
          <p:cNvPr id="3" name="Segnaposto contenuto 2"/>
          <p:cNvSpPr>
            <a:spLocks noGrp="1"/>
          </p:cNvSpPr>
          <p:nvPr>
            <p:ph idx="1"/>
          </p:nvPr>
        </p:nvSpPr>
        <p:spPr>
          <a:xfrm>
            <a:off x="457200" y="908720"/>
            <a:ext cx="8229600" cy="5688632"/>
          </a:xfrm>
        </p:spPr>
        <p:txBody>
          <a:bodyPr>
            <a:normAutofit fontScale="70000" lnSpcReduction="20000"/>
          </a:bodyPr>
          <a:lstStyle/>
          <a:p>
            <a:r>
              <a:rPr lang="it-IT" dirty="0" smtClean="0"/>
              <a:t>Giacomo Cappellini nasce a Cerveno il 24 gennaio 1909 e viene fucilato a Brescia il 24 marzo 1945, insegnante, Medaglia d'Oro al Valor Militare alla memoria. </a:t>
            </a:r>
          </a:p>
          <a:p>
            <a:r>
              <a:rPr lang="it-IT" dirty="0" smtClean="0"/>
              <a:t>Maestro nel suo paese natale, Cappellini subito dopo l'armistizio, pur non avendo obblighi militari sia per l'età, sia perché aveva già due fratelli al fronte, organizzò con alcuni giovani di Cerveno una delle prime formazioni partigiane operanti nella zona di Lozio. Ferito durante uno scontro il 21 gennaio 1945 a Laveno, mentre era alla testa di un battaglione della Brigata "Ferruccio Lorenzini" della Divisione Fiamme Verdi, Cappellini fu incarcerato e fucilato dai fascisti della repubblica di Salò, dopo due mesi di prigionia e di sevizie nel castello di Brescia. La motivazione della massima ricompensa al valor militare concessa alla sua memoria dice: "Modesto maestro elementare in un villaggio, all'inizio della lotta contro l'oppressore nazifascista, abbandonò la sua missione per organizzare una delle prime formazioni partigiane di </a:t>
            </a:r>
            <a:r>
              <a:rPr lang="it-IT" dirty="0" err="1" smtClean="0"/>
              <a:t>Val</a:t>
            </a:r>
            <a:r>
              <a:rPr lang="it-IT" dirty="0" smtClean="0"/>
              <a:t> Camonica, con cui per 17 mesi divise i rischi e le durezze della lotta. In un'imboscata tesa dal nemico, fece scudo di se stesso ad un suo partigiano, attirando su di sé la reazione avversaria. </a:t>
            </a:r>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800" dirty="0" smtClean="0"/>
              <a:t>.</a:t>
            </a:r>
            <a:endParaRPr lang="it-IT" sz="800" dirty="0"/>
          </a:p>
        </p:txBody>
      </p:sp>
      <p:sp>
        <p:nvSpPr>
          <p:cNvPr id="3" name="Segnaposto contenuto 2"/>
          <p:cNvSpPr>
            <a:spLocks noGrp="1"/>
          </p:cNvSpPr>
          <p:nvPr>
            <p:ph idx="1"/>
          </p:nvPr>
        </p:nvSpPr>
        <p:spPr>
          <a:xfrm>
            <a:off x="0" y="0"/>
            <a:ext cx="4860032" cy="6857999"/>
          </a:xfrm>
        </p:spPr>
        <p:txBody>
          <a:bodyPr>
            <a:normAutofit fontScale="70000" lnSpcReduction="20000"/>
          </a:bodyPr>
          <a:lstStyle/>
          <a:p>
            <a:r>
              <a:rPr lang="it-IT" sz="3800" dirty="0" smtClean="0"/>
              <a:t>Ferito al viso e ad una spalla, cessò di far fuoco solo quando la sua arma divenne inerte per inceppamento; catturato, sopportò per due mesi durissimo carcere, continui martiri e inumane sevizie, chiuso nel suo silenzio, senza nulla svelare che potesse danneggiare la causa per cui combatteva. Stroncato dalle sevizie barbaramente inflittegli, esalava l'ultimo respiro gridando: «Viva l'Italia!»". Durante la prigionia nel torrione detto della "Mirabella" scrisse molte lettere raccolte nel libro intitolato “Mirabella”</a:t>
            </a:r>
          </a:p>
          <a:p>
            <a:endParaRPr lang="it-IT" dirty="0"/>
          </a:p>
        </p:txBody>
      </p:sp>
      <p:pic>
        <p:nvPicPr>
          <p:cNvPr id="4" name="Immagine 3" descr="C:\Users\elena-laura\Desktop\2014-01-30\011.jpg"/>
          <p:cNvPicPr/>
          <p:nvPr/>
        </p:nvPicPr>
        <p:blipFill>
          <a:blip r:embed="rId3" cstate="print"/>
          <a:srcRect/>
          <a:stretch>
            <a:fillRect/>
          </a:stretch>
        </p:blipFill>
        <p:spPr bwMode="auto">
          <a:xfrm>
            <a:off x="5004048" y="0"/>
            <a:ext cx="3744416" cy="6858000"/>
          </a:xfrm>
          <a:prstGeom prst="rect">
            <a:avLst/>
          </a:prstGeom>
          <a:ln>
            <a:noFill/>
          </a:ln>
          <a:effectLst>
            <a:softEdge rad="112500"/>
          </a:effectLst>
        </p:spPr>
      </p:pic>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 name="Immagine 3" descr="C:\Users\elena-laura\Desktop\2014-01-30\010.jpg"/>
          <p:cNvPicPr/>
          <p:nvPr/>
        </p:nvPicPr>
        <p:blipFill>
          <a:blip r:embed="rId4" cstate="print"/>
          <a:srcRect/>
          <a:stretch>
            <a:fillRect/>
          </a:stretch>
        </p:blipFill>
        <p:spPr bwMode="auto">
          <a:xfrm rot="1307518">
            <a:off x="192130" y="95938"/>
            <a:ext cx="4283968" cy="6711652"/>
          </a:xfrm>
          <a:prstGeom prst="rect">
            <a:avLst/>
          </a:prstGeom>
          <a:noFill/>
          <a:ln w="9525">
            <a:noFill/>
            <a:miter lim="800000"/>
            <a:headEnd/>
            <a:tailEnd/>
          </a:ln>
        </p:spPr>
      </p:pic>
      <p:pic>
        <p:nvPicPr>
          <p:cNvPr id="6" name="Immagine 5" descr="004.jpg"/>
          <p:cNvPicPr/>
          <p:nvPr/>
        </p:nvPicPr>
        <p:blipFill>
          <a:blip r:embed="rId5" cstate="print"/>
          <a:stretch>
            <a:fillRect/>
          </a:stretch>
        </p:blipFill>
        <p:spPr>
          <a:xfrm rot="19831460">
            <a:off x="3417205" y="1985029"/>
            <a:ext cx="3248025" cy="4355764"/>
          </a:xfrm>
          <a:prstGeom prst="rect">
            <a:avLst/>
          </a:prstGeom>
        </p:spPr>
      </p:pic>
      <p:pic>
        <p:nvPicPr>
          <p:cNvPr id="5" name="Immagine 4" descr="005.jpg"/>
          <p:cNvPicPr/>
          <p:nvPr/>
        </p:nvPicPr>
        <p:blipFill>
          <a:blip r:embed="rId6" cstate="print"/>
          <a:stretch>
            <a:fillRect/>
          </a:stretch>
        </p:blipFill>
        <p:spPr>
          <a:xfrm rot="779754">
            <a:off x="5538137" y="317778"/>
            <a:ext cx="3337560" cy="4489704"/>
          </a:xfrm>
          <a:prstGeom prst="rect">
            <a:avLst/>
          </a:prstGeom>
        </p:spPr>
      </p:pic>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dirty="0" smtClean="0"/>
              <a:t>Lettera al un partigiano</a:t>
            </a:r>
            <a:endParaRPr lang="it-IT" dirty="0"/>
          </a:p>
        </p:txBody>
      </p:sp>
      <p:sp>
        <p:nvSpPr>
          <p:cNvPr id="3" name="Segnaposto contenuto 2"/>
          <p:cNvSpPr>
            <a:spLocks noGrp="1"/>
          </p:cNvSpPr>
          <p:nvPr>
            <p:ph idx="1"/>
          </p:nvPr>
        </p:nvSpPr>
        <p:spPr>
          <a:xfrm>
            <a:off x="467544" y="980728"/>
            <a:ext cx="8229600" cy="5877272"/>
          </a:xfrm>
        </p:spPr>
        <p:txBody>
          <a:bodyPr>
            <a:normAutofit fontScale="85000" lnSpcReduction="20000"/>
          </a:bodyPr>
          <a:lstStyle/>
          <a:p>
            <a:pPr>
              <a:buNone/>
            </a:pPr>
            <a:r>
              <a:rPr lang="it-IT" dirty="0" smtClean="0">
                <a:latin typeface="Brush Script MT" pitchFamily="66" charset="0"/>
              </a:rPr>
              <a:t>Caro partigiano,</a:t>
            </a:r>
          </a:p>
          <a:p>
            <a:pPr>
              <a:buNone/>
            </a:pPr>
            <a:r>
              <a:rPr lang="it-IT" dirty="0" smtClean="0">
                <a:latin typeface="Brush Script MT" pitchFamily="66" charset="0"/>
              </a:rPr>
              <a:t> 	Tu e i tuoi compagni ci avete regalato il futuro in un’Italia libera e repubblicana dove tutti hanno le libertà fondamentali negate ai vostri tempi dal regime nazifascista. </a:t>
            </a:r>
          </a:p>
          <a:p>
            <a:pPr>
              <a:buNone/>
            </a:pPr>
            <a:r>
              <a:rPr lang="it-IT" dirty="0" smtClean="0">
                <a:latin typeface="Brush Script MT" pitchFamily="66" charset="0"/>
              </a:rPr>
              <a:t>Sappiamo bene che cosa voi avete passato nelle trincee, sappiamo quante difficoltà avete dovuto sopportare, sappiamo degli sforzi e dei sacrifici che avete compiuto, sappiamo che volete che si tramandi ciò che è stato perché non sia perduto. </a:t>
            </a:r>
          </a:p>
          <a:p>
            <a:pPr>
              <a:buNone/>
            </a:pPr>
            <a:r>
              <a:rPr lang="it-IT" dirty="0" smtClean="0">
                <a:latin typeface="Brush Script MT" pitchFamily="66" charset="0"/>
              </a:rPr>
              <a:t>Voi avete sofferto molto sulle montagne, a volte senza cibo, con scarse armi e equipaggiamenti, per poter comunicare dovevate utilizzare messaggi in codice consegnati a staffette e messaggeri sotto copertura che a volte rischiavano la propria vita pur di darvi notizie dei vostri cari. </a:t>
            </a:r>
          </a:p>
          <a:p>
            <a:pPr>
              <a:buNone/>
            </a:pPr>
            <a:r>
              <a:rPr lang="it-IT" dirty="0" smtClean="0">
                <a:latin typeface="Brush Script MT" pitchFamily="66" charset="0"/>
              </a:rPr>
              <a:t>Vi saremo per sempre grati di esservi sacrificati per il futuro dell’Italia e del suo popolo.           </a:t>
            </a:r>
            <a:endParaRPr lang="it-IT" dirty="0" smtClean="0">
              <a:latin typeface="Brush Script MT" pitchFamily="66" charset="0"/>
            </a:endParaRPr>
          </a:p>
          <a:p>
            <a:pPr>
              <a:buNone/>
            </a:pPr>
            <a:r>
              <a:rPr lang="it-IT" dirty="0" smtClean="0">
                <a:latin typeface="Brush Script MT" pitchFamily="66" charset="0"/>
              </a:rPr>
              <a:t>	</a:t>
            </a:r>
            <a:r>
              <a:rPr lang="it-IT" dirty="0" smtClean="0">
                <a:latin typeface="Brush Script MT" pitchFamily="66" charset="0"/>
              </a:rPr>
              <a:t>				</a:t>
            </a:r>
            <a:r>
              <a:rPr lang="it-IT" dirty="0" smtClean="0">
                <a:latin typeface="Brush Script MT" pitchFamily="66" charset="0"/>
              </a:rPr>
              <a:t>Grazie </a:t>
            </a:r>
            <a:r>
              <a:rPr lang="it-IT" dirty="0" smtClean="0">
                <a:latin typeface="Brush Script MT" pitchFamily="66" charset="0"/>
              </a:rPr>
              <a:t>mille Elena, Gustavo ed Enio.</a:t>
            </a:r>
          </a:p>
          <a:p>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0" end="0"/>
                                            </p:txEl>
                                          </p:spTgt>
                                        </p:tgtEl>
                                      </p:cBhvr>
                                    </p:animEffect>
                                  </p:childTnLst>
                                </p:cTn>
                              </p:par>
                              <p:par>
                                <p:cTn id="22" presetID="48" presetClass="entr" presetSubtype="0" accel="5000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par>
                                <p:cTn id="28" presetID="48" presetClass="entr" presetSubtype="0" accel="5000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2" end="2"/>
                                            </p:txEl>
                                          </p:spTgt>
                                        </p:tgtEl>
                                      </p:cBhvr>
                                    </p:animEffect>
                                  </p:childTnLst>
                                </p:cTn>
                              </p:par>
                              <p:par>
                                <p:cTn id="34" presetID="48" presetClass="entr" presetSubtype="0" accel="5000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3" end="3"/>
                                            </p:txEl>
                                          </p:spTgt>
                                        </p:tgtEl>
                                      </p:cBhvr>
                                    </p:animEffect>
                                  </p:childTnLst>
                                </p:cTn>
                              </p:par>
                              <p:par>
                                <p:cTn id="40" presetID="48" presetClass="entr" presetSubtype="0" accel="5000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4" end="4"/>
                                            </p:txEl>
                                          </p:spTgt>
                                        </p:tgtEl>
                                      </p:cBhvr>
                                    </p:animEffect>
                                  </p:childTnLst>
                                </p:cTn>
                              </p:par>
                              <p:par>
                                <p:cTn id="46" presetID="48" presetClass="entr" presetSubtype="0" accel="5000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154360" cy="1143000"/>
          </a:xfrm>
        </p:spPr>
        <p:txBody>
          <a:bodyPr>
            <a:normAutofit/>
          </a:bodyPr>
          <a:lstStyle/>
          <a:p>
            <a:r>
              <a:rPr lang="it-IT" sz="800" dirty="0" smtClean="0"/>
              <a:t>.</a:t>
            </a:r>
            <a:endParaRPr lang="it-IT" sz="800" dirty="0"/>
          </a:p>
        </p:txBody>
      </p:sp>
      <p:sp>
        <p:nvSpPr>
          <p:cNvPr id="3" name="Segnaposto contenuto 2"/>
          <p:cNvSpPr>
            <a:spLocks noGrp="1"/>
          </p:cNvSpPr>
          <p:nvPr>
            <p:ph idx="1"/>
          </p:nvPr>
        </p:nvSpPr>
        <p:spPr>
          <a:xfrm>
            <a:off x="0" y="0"/>
            <a:ext cx="9144000" cy="6858000"/>
          </a:xfrm>
        </p:spPr>
        <p:txBody>
          <a:bodyPr>
            <a:normAutofit/>
          </a:bodyPr>
          <a:lstStyle/>
          <a:p>
            <a:r>
              <a:rPr lang="it-IT" b="1" dirty="0" smtClean="0">
                <a:effectLst>
                  <a:outerShdw blurRad="38100" dist="38100" dir="2700000" algn="tl">
                    <a:srgbClr val="000000">
                      <a:alpha val="43137"/>
                    </a:srgbClr>
                  </a:outerShdw>
                </a:effectLst>
              </a:rPr>
              <a:t>P</a:t>
            </a:r>
            <a:r>
              <a:rPr lang="it-IT" dirty="0" smtClean="0"/>
              <a:t> protegge la patria </a:t>
            </a:r>
          </a:p>
          <a:p>
            <a:r>
              <a:rPr lang="it-IT" b="1" dirty="0" smtClean="0">
                <a:effectLst>
                  <a:outerShdw blurRad="38100" dist="38100" dir="2700000" algn="tl">
                    <a:srgbClr val="000000">
                      <a:alpha val="43137"/>
                    </a:srgbClr>
                  </a:outerShdw>
                </a:effectLst>
              </a:rPr>
              <a:t>A </a:t>
            </a:r>
            <a:r>
              <a:rPr lang="it-IT" dirty="0" smtClean="0"/>
              <a:t> aiuta gli indifesi </a:t>
            </a:r>
          </a:p>
          <a:p>
            <a:r>
              <a:rPr lang="it-IT" b="1" dirty="0" smtClean="0">
                <a:effectLst>
                  <a:outerShdw blurRad="38100" dist="38100" dir="2700000" algn="tl">
                    <a:srgbClr val="000000">
                      <a:alpha val="43137"/>
                    </a:srgbClr>
                  </a:outerShdw>
                </a:effectLst>
              </a:rPr>
              <a:t>R</a:t>
            </a:r>
            <a:r>
              <a:rPr lang="it-IT" dirty="0" smtClean="0"/>
              <a:t> rimase per molto lontano dai suoi cari </a:t>
            </a:r>
          </a:p>
          <a:p>
            <a:r>
              <a:rPr lang="it-IT" b="1" dirty="0" smtClean="0">
                <a:effectLst>
                  <a:outerShdw blurRad="38100" dist="38100" dir="2700000" algn="tl">
                    <a:srgbClr val="000000">
                      <a:alpha val="43137"/>
                    </a:srgbClr>
                  </a:outerShdw>
                </a:effectLst>
              </a:rPr>
              <a:t>T</a:t>
            </a:r>
            <a:r>
              <a:rPr lang="it-IT" dirty="0" smtClean="0"/>
              <a:t> tra freddo e fatiche </a:t>
            </a:r>
          </a:p>
          <a:p>
            <a:r>
              <a:rPr lang="it-IT" b="1" dirty="0" smtClean="0">
                <a:effectLst>
                  <a:outerShdw blurRad="38100" dist="38100" dir="2700000" algn="tl">
                    <a:srgbClr val="000000">
                      <a:alpha val="43137"/>
                    </a:srgbClr>
                  </a:outerShdw>
                </a:effectLst>
              </a:rPr>
              <a:t>I </a:t>
            </a:r>
            <a:r>
              <a:rPr lang="it-IT" dirty="0" smtClean="0"/>
              <a:t>intraprese molteplici combattimenti dopo aver </a:t>
            </a:r>
          </a:p>
          <a:p>
            <a:r>
              <a:rPr lang="it-IT" b="1" dirty="0" smtClean="0">
                <a:effectLst>
                  <a:outerShdw blurRad="38100" dist="38100" dir="2700000" algn="tl">
                    <a:srgbClr val="000000">
                      <a:alpha val="43137"/>
                    </a:srgbClr>
                  </a:outerShdw>
                </a:effectLst>
              </a:rPr>
              <a:t>G</a:t>
            </a:r>
            <a:r>
              <a:rPr lang="it-IT" dirty="0" smtClean="0"/>
              <a:t> giurato fedeltà ai compagni </a:t>
            </a:r>
          </a:p>
          <a:p>
            <a:r>
              <a:rPr lang="it-IT" b="1" dirty="0" smtClean="0">
                <a:effectLst>
                  <a:outerShdw blurRad="38100" dist="38100" dir="2700000" algn="tl">
                    <a:srgbClr val="000000">
                      <a:alpha val="43137"/>
                    </a:srgbClr>
                  </a:outerShdw>
                </a:effectLst>
              </a:rPr>
              <a:t>I</a:t>
            </a:r>
            <a:r>
              <a:rPr lang="it-IT" dirty="0" smtClean="0"/>
              <a:t> instancabilmente </a:t>
            </a:r>
            <a:r>
              <a:rPr lang="it-IT" dirty="0" smtClean="0"/>
              <a:t>pronto </a:t>
            </a:r>
            <a:r>
              <a:rPr lang="it-IT" dirty="0" smtClean="0"/>
              <a:t>a combattere </a:t>
            </a:r>
          </a:p>
          <a:p>
            <a:r>
              <a:rPr lang="it-IT" b="1" dirty="0" smtClean="0">
                <a:effectLst>
                  <a:outerShdw blurRad="38100" dist="38100" dir="2700000" algn="tl">
                    <a:srgbClr val="000000">
                      <a:alpha val="43137"/>
                    </a:srgbClr>
                  </a:outerShdw>
                </a:effectLst>
              </a:rPr>
              <a:t>A</a:t>
            </a:r>
            <a:r>
              <a:rPr lang="it-IT" dirty="0" smtClean="0"/>
              <a:t> anche se </a:t>
            </a:r>
            <a:r>
              <a:rPr lang="it-IT" dirty="0" smtClean="0"/>
              <a:t>ha </a:t>
            </a:r>
            <a:r>
              <a:rPr lang="it-IT" dirty="0" smtClean="0"/>
              <a:t>sofferto tanto </a:t>
            </a:r>
          </a:p>
          <a:p>
            <a:r>
              <a:rPr lang="it-IT" b="1" dirty="0" smtClean="0">
                <a:effectLst>
                  <a:outerShdw blurRad="38100" dist="38100" dir="2700000" algn="tl">
                    <a:srgbClr val="000000">
                      <a:alpha val="43137"/>
                    </a:srgbClr>
                  </a:outerShdw>
                </a:effectLst>
              </a:rPr>
              <a:t>N</a:t>
            </a:r>
            <a:r>
              <a:rPr lang="it-IT" dirty="0" smtClean="0"/>
              <a:t> non si </a:t>
            </a:r>
            <a:r>
              <a:rPr lang="it-IT" dirty="0" smtClean="0"/>
              <a:t>è mai scoraggiato </a:t>
            </a:r>
            <a:r>
              <a:rPr lang="it-IT" dirty="0" smtClean="0"/>
              <a:t>nei momenti </a:t>
            </a:r>
            <a:r>
              <a:rPr lang="it-IT" dirty="0" smtClean="0"/>
              <a:t>di bisogno</a:t>
            </a:r>
            <a:r>
              <a:rPr lang="it-IT" dirty="0" smtClean="0"/>
              <a:t>, quando </a:t>
            </a:r>
          </a:p>
          <a:p>
            <a:r>
              <a:rPr lang="it-IT" b="1" dirty="0" smtClean="0">
                <a:effectLst>
                  <a:outerShdw blurRad="38100" dist="38100" dir="2700000" algn="tl">
                    <a:srgbClr val="000000">
                      <a:alpha val="43137"/>
                    </a:srgbClr>
                  </a:outerShdw>
                </a:effectLst>
              </a:rPr>
              <a:t>O</a:t>
            </a:r>
            <a:r>
              <a:rPr lang="it-IT" dirty="0" smtClean="0"/>
              <a:t> ovunque </a:t>
            </a:r>
            <a:r>
              <a:rPr lang="it-IT" dirty="0" smtClean="0"/>
              <a:t>c’erano pericoli, eccidi e rastrellamenti</a:t>
            </a:r>
            <a:endParaRPr lang="it-IT" dirty="0" smtClean="0"/>
          </a:p>
          <a:p>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770" decel="100000"/>
                                        <p:tgtEl>
                                          <p:spTgt spid="3">
                                            <p:txEl>
                                              <p:pRg st="5" end="5"/>
                                            </p:txEl>
                                          </p:spTgt>
                                        </p:tgtEl>
                                      </p:cBhvr>
                                    </p:animEffect>
                                    <p:animScale>
                                      <p:cBhvr>
                                        <p:cTn id="63" dur="770" decel="100000"/>
                                        <p:tgtEl>
                                          <p:spTgt spid="3">
                                            <p:txEl>
                                              <p:pRg st="5" end="5"/>
                                            </p:txEl>
                                          </p:spTgt>
                                        </p:tgtEl>
                                      </p:cBhvr>
                                      <p:from x="10000" y="10000"/>
                                      <p:to x="200000" y="450000"/>
                                    </p:animScale>
                                    <p:animScale>
                                      <p:cBhvr>
                                        <p:cTn id="64" dur="1230" accel="100000" fill="hold">
                                          <p:stCondLst>
                                            <p:cond delay="770"/>
                                          </p:stCondLst>
                                        </p:cTn>
                                        <p:tgtEl>
                                          <p:spTgt spid="3">
                                            <p:txEl>
                                              <p:pRg st="5" end="5"/>
                                            </p:txEl>
                                          </p:spTgt>
                                        </p:tgtEl>
                                      </p:cBhvr>
                                      <p:from x="200000" y="450000"/>
                                      <p:to x="100000" y="100000"/>
                                    </p:animScale>
                                    <p:set>
                                      <p:cBhvr>
                                        <p:cTn id="65" dur="770" fill="hold"/>
                                        <p:tgtEl>
                                          <p:spTgt spid="3">
                                            <p:txEl>
                                              <p:pRg st="5" end="5"/>
                                            </p:txEl>
                                          </p:spTgt>
                                        </p:tgtEl>
                                        <p:attrNameLst>
                                          <p:attrName>ppt_x</p:attrName>
                                        </p:attrNameLst>
                                      </p:cBhvr>
                                      <p:to>
                                        <p:strVal val="(0.5)"/>
                                      </p:to>
                                    </p:set>
                                    <p:anim from="(0.5)" to="(#ppt_x)" calcmode="lin" valueType="num">
                                      <p:cBhvr>
                                        <p:cTn id="66" dur="1230" accel="100000" fill="hold">
                                          <p:stCondLst>
                                            <p:cond delay="770"/>
                                          </p:stCondLst>
                                        </p:cTn>
                                        <p:tgtEl>
                                          <p:spTgt spid="3">
                                            <p:txEl>
                                              <p:pRg st="5" end="5"/>
                                            </p:txEl>
                                          </p:spTgt>
                                        </p:tgtEl>
                                        <p:attrNameLst>
                                          <p:attrName>ppt_x</p:attrName>
                                        </p:attrNameLst>
                                      </p:cBhvr>
                                    </p:anim>
                                    <p:set>
                                      <p:cBhvr>
                                        <p:cTn id="67" dur="770" fill="hold"/>
                                        <p:tgtEl>
                                          <p:spTgt spid="3">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
                                            <p:txEl>
                                              <p:pRg st="5" end="5"/>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770" decel="100000"/>
                                        <p:tgtEl>
                                          <p:spTgt spid="3">
                                            <p:txEl>
                                              <p:pRg st="6" end="6"/>
                                            </p:txEl>
                                          </p:spTgt>
                                        </p:tgtEl>
                                      </p:cBhvr>
                                    </p:animEffect>
                                    <p:animScale>
                                      <p:cBhvr>
                                        <p:cTn id="74" dur="770" decel="100000"/>
                                        <p:tgtEl>
                                          <p:spTgt spid="3">
                                            <p:txEl>
                                              <p:pRg st="6" end="6"/>
                                            </p:txEl>
                                          </p:spTgt>
                                        </p:tgtEl>
                                      </p:cBhvr>
                                      <p:from x="10000" y="10000"/>
                                      <p:to x="200000" y="450000"/>
                                    </p:animScale>
                                    <p:animScale>
                                      <p:cBhvr>
                                        <p:cTn id="75" dur="1230" accel="100000" fill="hold">
                                          <p:stCondLst>
                                            <p:cond delay="770"/>
                                          </p:stCondLst>
                                        </p:cTn>
                                        <p:tgtEl>
                                          <p:spTgt spid="3">
                                            <p:txEl>
                                              <p:pRg st="6" end="6"/>
                                            </p:txEl>
                                          </p:spTgt>
                                        </p:tgtEl>
                                      </p:cBhvr>
                                      <p:from x="200000" y="450000"/>
                                      <p:to x="100000" y="100000"/>
                                    </p:animScale>
                                    <p:set>
                                      <p:cBhvr>
                                        <p:cTn id="76" dur="770" fill="hold"/>
                                        <p:tgtEl>
                                          <p:spTgt spid="3">
                                            <p:txEl>
                                              <p:pRg st="6" end="6"/>
                                            </p:txEl>
                                          </p:spTgt>
                                        </p:tgtEl>
                                        <p:attrNameLst>
                                          <p:attrName>ppt_x</p:attrName>
                                        </p:attrNameLst>
                                      </p:cBhvr>
                                      <p:to>
                                        <p:strVal val="(0.5)"/>
                                      </p:to>
                                    </p:set>
                                    <p:anim from="(0.5)" to="(#ppt_x)" calcmode="lin" valueType="num">
                                      <p:cBhvr>
                                        <p:cTn id="77" dur="1230" accel="100000" fill="hold">
                                          <p:stCondLst>
                                            <p:cond delay="770"/>
                                          </p:stCondLst>
                                        </p:cTn>
                                        <p:tgtEl>
                                          <p:spTgt spid="3">
                                            <p:txEl>
                                              <p:pRg st="6" end="6"/>
                                            </p:txEl>
                                          </p:spTgt>
                                        </p:tgtEl>
                                        <p:attrNameLst>
                                          <p:attrName>ppt_x</p:attrName>
                                        </p:attrNameLst>
                                      </p:cBhvr>
                                    </p:anim>
                                    <p:set>
                                      <p:cBhvr>
                                        <p:cTn id="78" dur="770" fill="hold"/>
                                        <p:tgtEl>
                                          <p:spTgt spid="3">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
                                            <p:txEl>
                                              <p:pRg st="6" end="6"/>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fade">
                                      <p:cBhvr>
                                        <p:cTn id="84" dur="770" decel="100000"/>
                                        <p:tgtEl>
                                          <p:spTgt spid="3">
                                            <p:txEl>
                                              <p:pRg st="7" end="7"/>
                                            </p:txEl>
                                          </p:spTgt>
                                        </p:tgtEl>
                                      </p:cBhvr>
                                    </p:animEffect>
                                    <p:animScale>
                                      <p:cBhvr>
                                        <p:cTn id="85" dur="770" decel="100000"/>
                                        <p:tgtEl>
                                          <p:spTgt spid="3">
                                            <p:txEl>
                                              <p:pRg st="7" end="7"/>
                                            </p:txEl>
                                          </p:spTgt>
                                        </p:tgtEl>
                                      </p:cBhvr>
                                      <p:from x="10000" y="10000"/>
                                      <p:to x="200000" y="450000"/>
                                    </p:animScale>
                                    <p:animScale>
                                      <p:cBhvr>
                                        <p:cTn id="86" dur="1230" accel="100000" fill="hold">
                                          <p:stCondLst>
                                            <p:cond delay="770"/>
                                          </p:stCondLst>
                                        </p:cTn>
                                        <p:tgtEl>
                                          <p:spTgt spid="3">
                                            <p:txEl>
                                              <p:pRg st="7" end="7"/>
                                            </p:txEl>
                                          </p:spTgt>
                                        </p:tgtEl>
                                      </p:cBhvr>
                                      <p:from x="200000" y="450000"/>
                                      <p:to x="100000" y="100000"/>
                                    </p:animScale>
                                    <p:set>
                                      <p:cBhvr>
                                        <p:cTn id="87" dur="770" fill="hold"/>
                                        <p:tgtEl>
                                          <p:spTgt spid="3">
                                            <p:txEl>
                                              <p:pRg st="7" end="7"/>
                                            </p:txEl>
                                          </p:spTgt>
                                        </p:tgtEl>
                                        <p:attrNameLst>
                                          <p:attrName>ppt_x</p:attrName>
                                        </p:attrNameLst>
                                      </p:cBhvr>
                                      <p:to>
                                        <p:strVal val="(0.5)"/>
                                      </p:to>
                                    </p:set>
                                    <p:anim from="(0.5)" to="(#ppt_x)" calcmode="lin" valueType="num">
                                      <p:cBhvr>
                                        <p:cTn id="88" dur="1230" accel="100000" fill="hold">
                                          <p:stCondLst>
                                            <p:cond delay="770"/>
                                          </p:stCondLst>
                                        </p:cTn>
                                        <p:tgtEl>
                                          <p:spTgt spid="3">
                                            <p:txEl>
                                              <p:pRg st="7" end="7"/>
                                            </p:txEl>
                                          </p:spTgt>
                                        </p:tgtEl>
                                        <p:attrNameLst>
                                          <p:attrName>ppt_x</p:attrName>
                                        </p:attrNameLst>
                                      </p:cBhvr>
                                    </p:anim>
                                    <p:set>
                                      <p:cBhvr>
                                        <p:cTn id="89" dur="770" fill="hold"/>
                                        <p:tgtEl>
                                          <p:spTgt spid="3">
                                            <p:txEl>
                                              <p:pRg st="7" end="7"/>
                                            </p:txEl>
                                          </p:spTgt>
                                        </p:tgtEl>
                                        <p:attrNameLst>
                                          <p:attrName>ppt_y</p:attrName>
                                        </p:attrNameLst>
                                      </p:cBhvr>
                                      <p:to>
                                        <p:strVal val="(#ppt_y+0.4)"/>
                                      </p:to>
                                    </p:set>
                                    <p:anim from="(#ppt_y+0.4)" to="(#ppt_y)" calcmode="lin" valueType="num">
                                      <p:cBhvr>
                                        <p:cTn id="90" dur="1230" accel="100000" fill="hold">
                                          <p:stCondLst>
                                            <p:cond delay="770"/>
                                          </p:stCondLst>
                                        </p:cTn>
                                        <p:tgtEl>
                                          <p:spTgt spid="3">
                                            <p:txEl>
                                              <p:pRg st="7" end="7"/>
                                            </p:txEl>
                                          </p:spTgt>
                                        </p:tgtEl>
                                        <p:attrNameLst>
                                          <p:attrName>ppt_y</p:attrName>
                                        </p:attrNameLst>
                                      </p:cBhvr>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3">
                                            <p:txEl>
                                              <p:pRg st="8" end="8"/>
                                            </p:txEl>
                                          </p:spTgt>
                                        </p:tgtEl>
                                        <p:attrNameLst>
                                          <p:attrName>style.visibility</p:attrName>
                                        </p:attrNameLst>
                                      </p:cBhvr>
                                      <p:to>
                                        <p:strVal val="visible"/>
                                      </p:to>
                                    </p:set>
                                    <p:animEffect transition="in" filter="fade">
                                      <p:cBhvr>
                                        <p:cTn id="95" dur="770" decel="100000"/>
                                        <p:tgtEl>
                                          <p:spTgt spid="3">
                                            <p:txEl>
                                              <p:pRg st="8" end="8"/>
                                            </p:txEl>
                                          </p:spTgt>
                                        </p:tgtEl>
                                      </p:cBhvr>
                                    </p:animEffect>
                                    <p:animScale>
                                      <p:cBhvr>
                                        <p:cTn id="96" dur="770" decel="100000"/>
                                        <p:tgtEl>
                                          <p:spTgt spid="3">
                                            <p:txEl>
                                              <p:pRg st="8" end="8"/>
                                            </p:txEl>
                                          </p:spTgt>
                                        </p:tgtEl>
                                      </p:cBhvr>
                                      <p:from x="10000" y="10000"/>
                                      <p:to x="200000" y="450000"/>
                                    </p:animScale>
                                    <p:animScale>
                                      <p:cBhvr>
                                        <p:cTn id="97" dur="1230" accel="100000" fill="hold">
                                          <p:stCondLst>
                                            <p:cond delay="770"/>
                                          </p:stCondLst>
                                        </p:cTn>
                                        <p:tgtEl>
                                          <p:spTgt spid="3">
                                            <p:txEl>
                                              <p:pRg st="8" end="8"/>
                                            </p:txEl>
                                          </p:spTgt>
                                        </p:tgtEl>
                                      </p:cBhvr>
                                      <p:from x="200000" y="450000"/>
                                      <p:to x="100000" y="100000"/>
                                    </p:animScale>
                                    <p:set>
                                      <p:cBhvr>
                                        <p:cTn id="98" dur="770" fill="hold"/>
                                        <p:tgtEl>
                                          <p:spTgt spid="3">
                                            <p:txEl>
                                              <p:pRg st="8" end="8"/>
                                            </p:txEl>
                                          </p:spTgt>
                                        </p:tgtEl>
                                        <p:attrNameLst>
                                          <p:attrName>ppt_x</p:attrName>
                                        </p:attrNameLst>
                                      </p:cBhvr>
                                      <p:to>
                                        <p:strVal val="(0.5)"/>
                                      </p:to>
                                    </p:set>
                                    <p:anim from="(0.5)" to="(#ppt_x)" calcmode="lin" valueType="num">
                                      <p:cBhvr>
                                        <p:cTn id="99" dur="1230" accel="100000" fill="hold">
                                          <p:stCondLst>
                                            <p:cond delay="770"/>
                                          </p:stCondLst>
                                        </p:cTn>
                                        <p:tgtEl>
                                          <p:spTgt spid="3">
                                            <p:txEl>
                                              <p:pRg st="8" end="8"/>
                                            </p:txEl>
                                          </p:spTgt>
                                        </p:tgtEl>
                                        <p:attrNameLst>
                                          <p:attrName>ppt_x</p:attrName>
                                        </p:attrNameLst>
                                      </p:cBhvr>
                                    </p:anim>
                                    <p:set>
                                      <p:cBhvr>
                                        <p:cTn id="100" dur="770" fill="hold"/>
                                        <p:tgtEl>
                                          <p:spTgt spid="3">
                                            <p:txEl>
                                              <p:pRg st="8" end="8"/>
                                            </p:txEl>
                                          </p:spTgt>
                                        </p:tgtEl>
                                        <p:attrNameLst>
                                          <p:attrName>ppt_y</p:attrName>
                                        </p:attrNameLst>
                                      </p:cBhvr>
                                      <p:to>
                                        <p:strVal val="(#ppt_y+0.4)"/>
                                      </p:to>
                                    </p:set>
                                    <p:anim from="(#ppt_y+0.4)" to="(#ppt_y)" calcmode="lin" valueType="num">
                                      <p:cBhvr>
                                        <p:cTn id="101" dur="1230" accel="100000" fill="hold">
                                          <p:stCondLst>
                                            <p:cond delay="770"/>
                                          </p:stCondLst>
                                        </p:cTn>
                                        <p:tgtEl>
                                          <p:spTgt spid="3">
                                            <p:txEl>
                                              <p:pRg st="8" end="8"/>
                                            </p:txEl>
                                          </p:spTgt>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grpId="0" nodeType="clickEffect">
                                  <p:stCondLst>
                                    <p:cond delay="0"/>
                                  </p:stCondLst>
                                  <p:childTnLst>
                                    <p:set>
                                      <p:cBhvr>
                                        <p:cTn id="105" dur="1" fill="hold">
                                          <p:stCondLst>
                                            <p:cond delay="0"/>
                                          </p:stCondLst>
                                        </p:cTn>
                                        <p:tgtEl>
                                          <p:spTgt spid="3">
                                            <p:txEl>
                                              <p:pRg st="9" end="9"/>
                                            </p:txEl>
                                          </p:spTgt>
                                        </p:tgtEl>
                                        <p:attrNameLst>
                                          <p:attrName>style.visibility</p:attrName>
                                        </p:attrNameLst>
                                      </p:cBhvr>
                                      <p:to>
                                        <p:strVal val="visible"/>
                                      </p:to>
                                    </p:set>
                                    <p:animEffect transition="in" filter="fade">
                                      <p:cBhvr>
                                        <p:cTn id="106" dur="770" decel="100000"/>
                                        <p:tgtEl>
                                          <p:spTgt spid="3">
                                            <p:txEl>
                                              <p:pRg st="9" end="9"/>
                                            </p:txEl>
                                          </p:spTgt>
                                        </p:tgtEl>
                                      </p:cBhvr>
                                    </p:animEffect>
                                    <p:animScale>
                                      <p:cBhvr>
                                        <p:cTn id="107" dur="770" decel="100000"/>
                                        <p:tgtEl>
                                          <p:spTgt spid="3">
                                            <p:txEl>
                                              <p:pRg st="9" end="9"/>
                                            </p:txEl>
                                          </p:spTgt>
                                        </p:tgtEl>
                                      </p:cBhvr>
                                      <p:from x="10000" y="10000"/>
                                      <p:to x="200000" y="450000"/>
                                    </p:animScale>
                                    <p:animScale>
                                      <p:cBhvr>
                                        <p:cTn id="108" dur="1230" accel="100000" fill="hold">
                                          <p:stCondLst>
                                            <p:cond delay="770"/>
                                          </p:stCondLst>
                                        </p:cTn>
                                        <p:tgtEl>
                                          <p:spTgt spid="3">
                                            <p:txEl>
                                              <p:pRg st="9" end="9"/>
                                            </p:txEl>
                                          </p:spTgt>
                                        </p:tgtEl>
                                      </p:cBhvr>
                                      <p:from x="200000" y="450000"/>
                                      <p:to x="100000" y="100000"/>
                                    </p:animScale>
                                    <p:set>
                                      <p:cBhvr>
                                        <p:cTn id="109" dur="770" fill="hold"/>
                                        <p:tgtEl>
                                          <p:spTgt spid="3">
                                            <p:txEl>
                                              <p:pRg st="9" end="9"/>
                                            </p:txEl>
                                          </p:spTgt>
                                        </p:tgtEl>
                                        <p:attrNameLst>
                                          <p:attrName>ppt_x</p:attrName>
                                        </p:attrNameLst>
                                      </p:cBhvr>
                                      <p:to>
                                        <p:strVal val="(0.5)"/>
                                      </p:to>
                                    </p:set>
                                    <p:anim from="(0.5)" to="(#ppt_x)" calcmode="lin" valueType="num">
                                      <p:cBhvr>
                                        <p:cTn id="110" dur="1230" accel="100000" fill="hold">
                                          <p:stCondLst>
                                            <p:cond delay="770"/>
                                          </p:stCondLst>
                                        </p:cTn>
                                        <p:tgtEl>
                                          <p:spTgt spid="3">
                                            <p:txEl>
                                              <p:pRg st="9" end="9"/>
                                            </p:txEl>
                                          </p:spTgt>
                                        </p:tgtEl>
                                        <p:attrNameLst>
                                          <p:attrName>ppt_x</p:attrName>
                                        </p:attrNameLst>
                                      </p:cBhvr>
                                    </p:anim>
                                    <p:set>
                                      <p:cBhvr>
                                        <p:cTn id="111" dur="770" fill="hold"/>
                                        <p:tgtEl>
                                          <p:spTgt spid="3">
                                            <p:txEl>
                                              <p:pRg st="9" end="9"/>
                                            </p:txEl>
                                          </p:spTgt>
                                        </p:tgtEl>
                                        <p:attrNameLst>
                                          <p:attrName>ppt_y</p:attrName>
                                        </p:attrNameLst>
                                      </p:cBhvr>
                                      <p:to>
                                        <p:strVal val="(#ppt_y+0.4)"/>
                                      </p:to>
                                    </p:set>
                                    <p:anim from="(#ppt_y+0.4)" to="(#ppt_y)" calcmode="lin" valueType="num">
                                      <p:cBhvr>
                                        <p:cTn id="112" dur="1230" accel="100000" fill="hold">
                                          <p:stCondLst>
                                            <p:cond delay="770"/>
                                          </p:stCondLst>
                                        </p:cTn>
                                        <p:tgtEl>
                                          <p:spTgt spid="3">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Cos’è la resistenza?</a:t>
            </a:r>
            <a:endParaRPr lang="it-IT" dirty="0"/>
          </a:p>
        </p:txBody>
      </p:sp>
      <p:sp>
        <p:nvSpPr>
          <p:cNvPr id="3" name="Segnaposto contenuto 2"/>
          <p:cNvSpPr>
            <a:spLocks noGrp="1"/>
          </p:cNvSpPr>
          <p:nvPr>
            <p:ph idx="1"/>
          </p:nvPr>
        </p:nvSpPr>
        <p:spPr/>
        <p:txBody>
          <a:bodyPr/>
          <a:lstStyle/>
          <a:p>
            <a:pPr>
              <a:buBlip>
                <a:blip r:embed="rId3"/>
              </a:buBlip>
            </a:pPr>
            <a:r>
              <a:rPr lang="it-IT" dirty="0" smtClean="0"/>
              <a:t>Resistenza è:</a:t>
            </a:r>
          </a:p>
          <a:p>
            <a:pPr lvl="0">
              <a:buBlip>
                <a:blip r:embed="rId3"/>
              </a:buBlip>
            </a:pPr>
            <a:r>
              <a:rPr lang="it-IT" dirty="0" smtClean="0"/>
              <a:t>Combattere per la libertà </a:t>
            </a:r>
          </a:p>
          <a:p>
            <a:pPr lvl="0">
              <a:buBlip>
                <a:blip r:embed="rId3"/>
              </a:buBlip>
            </a:pPr>
            <a:r>
              <a:rPr lang="it-IT" dirty="0" smtClean="0"/>
              <a:t>Combattere per la giustizia</a:t>
            </a:r>
          </a:p>
          <a:p>
            <a:pPr lvl="0">
              <a:buBlip>
                <a:blip r:embed="rId3"/>
              </a:buBlip>
            </a:pPr>
            <a:r>
              <a:rPr lang="it-IT" dirty="0" smtClean="0"/>
              <a:t>Combattere per la libertà di pensiero</a:t>
            </a:r>
          </a:p>
          <a:p>
            <a:pPr lvl="0">
              <a:buBlip>
                <a:blip r:embed="rId3"/>
              </a:buBlip>
            </a:pPr>
            <a:r>
              <a:rPr lang="it-IT" dirty="0" smtClean="0"/>
              <a:t>Combattere per la democrazia e la repubblica</a:t>
            </a:r>
          </a:p>
          <a:p>
            <a:pPr lvl="0">
              <a:buBlip>
                <a:blip r:embed="rId3"/>
              </a:buBlip>
            </a:pPr>
            <a:r>
              <a:rPr lang="it-IT" dirty="0" smtClean="0"/>
              <a:t>Lottare per abolire il razzismo e le discriminazioni </a:t>
            </a:r>
          </a:p>
          <a:p>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3">
                                            <p:txEl>
                                              <p:pRg st="1" end="1"/>
                                            </p:txEl>
                                          </p:spTgt>
                                        </p:tgtEl>
                                        <p:attrNameLst>
                                          <p:attrName>style.visibility</p:attrName>
                                        </p:attrNameLst>
                                      </p:cBhvr>
                                      <p:to>
                                        <p:strVal val="visible"/>
                                      </p:to>
                                    </p:set>
                                    <p:set>
                                      <p:cBhvr>
                                        <p:cTn id="23" dur="455" fill="hold">
                                          <p:stCondLst>
                                            <p:cond delay="0"/>
                                          </p:stCondLst>
                                        </p:cTn>
                                        <p:tgtEl>
                                          <p:spTgt spid="3">
                                            <p:txEl>
                                              <p:pRg st="1" end="1"/>
                                            </p:txEl>
                                          </p:spTgt>
                                        </p:tgtEl>
                                        <p:attrNameLst>
                                          <p:attrName>style.rotation</p:attrName>
                                        </p:attrNameLst>
                                      </p:cBhvr>
                                      <p:to>
                                        <p:strVal val="-45.0"/>
                                      </p:to>
                                    </p:set>
                                    <p:anim calcmode="lin" valueType="num">
                                      <p:cBhvr>
                                        <p:cTn id="24"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nodeType="withEffect">
                                  <p:stCondLst>
                                    <p:cond delay="0"/>
                                  </p:stCondLst>
                                  <p:iterate type="lt">
                                    <p:tmPct val="50000"/>
                                  </p:iterate>
                                  <p:childTnLst>
                                    <p:set>
                                      <p:cBhvr>
                                        <p:cTn id="29" dur="1" fill="hold">
                                          <p:stCondLst>
                                            <p:cond delay="0"/>
                                          </p:stCondLst>
                                        </p:cTn>
                                        <p:tgtEl>
                                          <p:spTgt spid="3">
                                            <p:txEl>
                                              <p:pRg st="2" end="2"/>
                                            </p:txEl>
                                          </p:spTgt>
                                        </p:tgtEl>
                                        <p:attrNameLst>
                                          <p:attrName>style.visibility</p:attrName>
                                        </p:attrNameLst>
                                      </p:cBhvr>
                                      <p:to>
                                        <p:strVal val="visible"/>
                                      </p:to>
                                    </p:set>
                                    <p:set>
                                      <p:cBhvr>
                                        <p:cTn id="30" dur="455" fill="hold">
                                          <p:stCondLst>
                                            <p:cond delay="0"/>
                                          </p:stCondLst>
                                        </p:cTn>
                                        <p:tgtEl>
                                          <p:spTgt spid="3">
                                            <p:txEl>
                                              <p:pRg st="2" end="2"/>
                                            </p:txEl>
                                          </p:spTgt>
                                        </p:tgtEl>
                                        <p:attrNameLst>
                                          <p:attrName>style.rotation</p:attrName>
                                        </p:attrNameLst>
                                      </p:cBhvr>
                                      <p:to>
                                        <p:strVal val="-45.0"/>
                                      </p:to>
                                    </p:set>
                                    <p:anim calcmode="lin" valueType="num">
                                      <p:cBhvr>
                                        <p:cTn id="31"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35" presetID="38" presetClass="entr" presetSubtype="0" accel="50000" fill="hold" nodeType="withEffect">
                                  <p:stCondLst>
                                    <p:cond delay="0"/>
                                  </p:stCondLst>
                                  <p:iterate type="lt">
                                    <p:tmPct val="50000"/>
                                  </p:iterate>
                                  <p:childTnLst>
                                    <p:set>
                                      <p:cBhvr>
                                        <p:cTn id="36" dur="1" fill="hold">
                                          <p:stCondLst>
                                            <p:cond delay="0"/>
                                          </p:stCondLst>
                                        </p:cTn>
                                        <p:tgtEl>
                                          <p:spTgt spid="3">
                                            <p:txEl>
                                              <p:pRg st="3" end="3"/>
                                            </p:txEl>
                                          </p:spTgt>
                                        </p:tgtEl>
                                        <p:attrNameLst>
                                          <p:attrName>style.visibility</p:attrName>
                                        </p:attrNameLst>
                                      </p:cBhvr>
                                      <p:to>
                                        <p:strVal val="visible"/>
                                      </p:to>
                                    </p:set>
                                    <p:set>
                                      <p:cBhvr>
                                        <p:cTn id="37" dur="455" fill="hold">
                                          <p:stCondLst>
                                            <p:cond delay="0"/>
                                          </p:stCondLst>
                                        </p:cTn>
                                        <p:tgtEl>
                                          <p:spTgt spid="3">
                                            <p:txEl>
                                              <p:pRg st="3" end="3"/>
                                            </p:txEl>
                                          </p:spTgt>
                                        </p:tgtEl>
                                        <p:attrNameLst>
                                          <p:attrName>style.rotation</p:attrName>
                                        </p:attrNameLst>
                                      </p:cBhvr>
                                      <p:to>
                                        <p:strVal val="-45.0"/>
                                      </p:to>
                                    </p:set>
                                    <p:anim calcmode="lin" valueType="num">
                                      <p:cBhvr>
                                        <p:cTn id="38"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42" presetID="38" presetClass="entr" presetSubtype="0" accel="50000" fill="hold" nodeType="withEffect">
                                  <p:stCondLst>
                                    <p:cond delay="0"/>
                                  </p:stCondLst>
                                  <p:iterate type="lt">
                                    <p:tmPct val="50000"/>
                                  </p:iterate>
                                  <p:childTnLst>
                                    <p:set>
                                      <p:cBhvr>
                                        <p:cTn id="43" dur="1" fill="hold">
                                          <p:stCondLst>
                                            <p:cond delay="0"/>
                                          </p:stCondLst>
                                        </p:cTn>
                                        <p:tgtEl>
                                          <p:spTgt spid="3">
                                            <p:txEl>
                                              <p:pRg st="4" end="4"/>
                                            </p:txEl>
                                          </p:spTgt>
                                        </p:tgtEl>
                                        <p:attrNameLst>
                                          <p:attrName>style.visibility</p:attrName>
                                        </p:attrNameLst>
                                      </p:cBhvr>
                                      <p:to>
                                        <p:strVal val="visible"/>
                                      </p:to>
                                    </p:set>
                                    <p:set>
                                      <p:cBhvr>
                                        <p:cTn id="44" dur="455" fill="hold">
                                          <p:stCondLst>
                                            <p:cond delay="0"/>
                                          </p:stCondLst>
                                        </p:cTn>
                                        <p:tgtEl>
                                          <p:spTgt spid="3">
                                            <p:txEl>
                                              <p:pRg st="4" end="4"/>
                                            </p:txEl>
                                          </p:spTgt>
                                        </p:tgtEl>
                                        <p:attrNameLst>
                                          <p:attrName>style.rotation</p:attrName>
                                        </p:attrNameLst>
                                      </p:cBhvr>
                                      <p:to>
                                        <p:strVal val="-45.0"/>
                                      </p:to>
                                    </p:set>
                                    <p:anim calcmode="lin" valueType="num">
                                      <p:cBhvr>
                                        <p:cTn id="45"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par>
                                <p:cTn id="49" presetID="38" presetClass="entr" presetSubtype="0" accel="50000" fill="hold" nodeType="withEffect">
                                  <p:stCondLst>
                                    <p:cond delay="0"/>
                                  </p:stCondLst>
                                  <p:iterate type="lt">
                                    <p:tmPct val="50000"/>
                                  </p:iterate>
                                  <p:childTnLst>
                                    <p:set>
                                      <p:cBhvr>
                                        <p:cTn id="50" dur="1" fill="hold">
                                          <p:stCondLst>
                                            <p:cond delay="0"/>
                                          </p:stCondLst>
                                        </p:cTn>
                                        <p:tgtEl>
                                          <p:spTgt spid="3">
                                            <p:txEl>
                                              <p:pRg st="5" end="5"/>
                                            </p:txEl>
                                          </p:spTgt>
                                        </p:tgtEl>
                                        <p:attrNameLst>
                                          <p:attrName>style.visibility</p:attrName>
                                        </p:attrNameLst>
                                      </p:cBhvr>
                                      <p:to>
                                        <p:strVal val="visible"/>
                                      </p:to>
                                    </p:set>
                                    <p:set>
                                      <p:cBhvr>
                                        <p:cTn id="51" dur="455" fill="hold">
                                          <p:stCondLst>
                                            <p:cond delay="0"/>
                                          </p:stCondLst>
                                        </p:cTn>
                                        <p:tgtEl>
                                          <p:spTgt spid="3">
                                            <p:txEl>
                                              <p:pRg st="5" end="5"/>
                                            </p:txEl>
                                          </p:spTgt>
                                        </p:tgtEl>
                                        <p:attrNameLst>
                                          <p:attrName>style.rotation</p:attrName>
                                        </p:attrNameLst>
                                      </p:cBhvr>
                                      <p:to>
                                        <p:strVal val="-45.0"/>
                                      </p:to>
                                    </p:set>
                                    <p:anim calcmode="lin" valueType="num">
                                      <p:cBhvr>
                                        <p:cTn id="52"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3"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4"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5"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Users\elena-laura\Desktop\2014-01-30\006.jpg"/>
          <p:cNvPicPr/>
          <p:nvPr/>
        </p:nvPicPr>
        <p:blipFill>
          <a:blip r:embed="rId3" cstate="print"/>
          <a:srcRect/>
          <a:stretch>
            <a:fillRect/>
          </a:stretch>
        </p:blipFill>
        <p:spPr bwMode="auto">
          <a:xfrm>
            <a:off x="3491880" y="1052736"/>
            <a:ext cx="5400599" cy="3960440"/>
          </a:xfrm>
          <a:prstGeom prst="rect">
            <a:avLst/>
          </a:prstGeom>
          <a:noFill/>
          <a:ln w="9525">
            <a:noFill/>
            <a:miter lim="800000"/>
            <a:headEnd/>
            <a:tailEnd/>
          </a:ln>
        </p:spPr>
      </p:pic>
      <p:sp>
        <p:nvSpPr>
          <p:cNvPr id="2" name="Titolo 1"/>
          <p:cNvSpPr>
            <a:spLocks noGrp="1"/>
          </p:cNvSpPr>
          <p:nvPr>
            <p:ph type="title"/>
          </p:nvPr>
        </p:nvSpPr>
        <p:spPr/>
        <p:txBody>
          <a:bodyPr>
            <a:normAutofit fontScale="90000"/>
          </a:bodyPr>
          <a:lstStyle/>
          <a:p>
            <a:r>
              <a:rPr lang="it-IT" b="1" dirty="0" smtClean="0"/>
              <a:t>Chi sono i partigiani?</a:t>
            </a:r>
            <a:r>
              <a:rPr lang="it-IT" dirty="0" smtClean="0"/>
              <a:t/>
            </a:r>
            <a:br>
              <a:rPr lang="it-IT" dirty="0" smtClean="0"/>
            </a:br>
            <a:endParaRPr lang="it-IT" dirty="0"/>
          </a:p>
        </p:txBody>
      </p:sp>
      <p:sp>
        <p:nvSpPr>
          <p:cNvPr id="3" name="Segnaposto contenuto 2"/>
          <p:cNvSpPr>
            <a:spLocks noGrp="1"/>
          </p:cNvSpPr>
          <p:nvPr>
            <p:ph idx="1"/>
          </p:nvPr>
        </p:nvSpPr>
        <p:spPr>
          <a:xfrm>
            <a:off x="457200" y="1600200"/>
            <a:ext cx="6491064" cy="5069160"/>
          </a:xfrm>
        </p:spPr>
        <p:txBody>
          <a:bodyPr>
            <a:normAutofit fontScale="77500" lnSpcReduction="20000"/>
          </a:bodyPr>
          <a:lstStyle/>
          <a:p>
            <a:pPr>
              <a:buBlip>
                <a:blip r:embed="rId4"/>
              </a:buBlip>
            </a:pPr>
            <a:r>
              <a:rPr lang="it-IT" dirty="0" smtClean="0"/>
              <a:t>I partigiani sono “ i protagonisti e eroi della resistenza”. </a:t>
            </a:r>
          </a:p>
          <a:p>
            <a:pPr>
              <a:buBlip>
                <a:blip r:embed="rId4"/>
              </a:buBlip>
            </a:pPr>
            <a:endParaRPr lang="it-IT" dirty="0" smtClean="0"/>
          </a:p>
          <a:p>
            <a:pPr>
              <a:buBlip>
                <a:blip r:embed="rId4"/>
              </a:buBlip>
            </a:pPr>
            <a:r>
              <a:rPr lang="it-IT" dirty="0" smtClean="0"/>
              <a:t>I partigiani combattevano lungo in fronti e nelle trincee sulle montagne, spesso al freddo e in luoghi poco ospitali per poter liberare l’Italia dal fascismo.</a:t>
            </a:r>
          </a:p>
          <a:p>
            <a:pPr>
              <a:buBlip>
                <a:blip r:embed="rId4"/>
              </a:buBlip>
            </a:pPr>
            <a:r>
              <a:rPr lang="it-IT" dirty="0" smtClean="0"/>
              <a:t>Potevano comunicare con la famiglia e gli amici ancora nei paesi attraverso alcuni messaggeri e staffette che portavano messaggi e lettere usando nomi in codice per non farsi scoprire dai tedeschi.</a:t>
            </a:r>
          </a:p>
          <a:p>
            <a:pPr>
              <a:buBlip>
                <a:blip r:embed="rId4"/>
              </a:buBlip>
            </a:pPr>
            <a:r>
              <a:rPr lang="it-IT" dirty="0" smtClean="0"/>
              <a:t>Si nascondevano sulle montagne per sfuggire ai rastrellamenti che avvenivano nei paesi e, a volte, sulle montagne. </a:t>
            </a:r>
          </a:p>
          <a:p>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770" decel="100000"/>
                                        <p:tgtEl>
                                          <p:spTgt spid="4"/>
                                        </p:tgtEl>
                                      </p:cBhvr>
                                    </p:animEffect>
                                    <p:animScale>
                                      <p:cBhvr>
                                        <p:cTn id="48" dur="770" decel="100000"/>
                                        <p:tgtEl>
                                          <p:spTgt spid="4"/>
                                        </p:tgtEl>
                                      </p:cBhvr>
                                      <p:from x="10000" y="10000"/>
                                      <p:to x="200000" y="450000"/>
                                    </p:animScale>
                                    <p:animScale>
                                      <p:cBhvr>
                                        <p:cTn id="49" dur="1230" accel="100000" fill="hold">
                                          <p:stCondLst>
                                            <p:cond delay="770"/>
                                          </p:stCondLst>
                                        </p:cTn>
                                        <p:tgtEl>
                                          <p:spTgt spid="4"/>
                                        </p:tgtEl>
                                      </p:cBhvr>
                                      <p:from x="200000" y="450000"/>
                                      <p:to x="100000" y="100000"/>
                                    </p:animScale>
                                    <p:set>
                                      <p:cBhvr>
                                        <p:cTn id="50" dur="770" fill="hold"/>
                                        <p:tgtEl>
                                          <p:spTgt spid="4"/>
                                        </p:tgtEl>
                                        <p:attrNameLst>
                                          <p:attrName>ppt_x</p:attrName>
                                        </p:attrNameLst>
                                      </p:cBhvr>
                                      <p:to>
                                        <p:strVal val="(0.5)"/>
                                      </p:to>
                                    </p:set>
                                    <p:anim from="(0.5)" to="(#ppt_x)" calcmode="lin" valueType="num">
                                      <p:cBhvr>
                                        <p:cTn id="51" dur="1230" accel="100000" fill="hold">
                                          <p:stCondLst>
                                            <p:cond delay="770"/>
                                          </p:stCondLst>
                                        </p:cTn>
                                        <p:tgtEl>
                                          <p:spTgt spid="4"/>
                                        </p:tgtEl>
                                        <p:attrNameLst>
                                          <p:attrName>ppt_x</p:attrName>
                                        </p:attrNameLst>
                                      </p:cBhvr>
                                    </p:anim>
                                    <p:set>
                                      <p:cBhvr>
                                        <p:cTn id="52" dur="770" fill="hold"/>
                                        <p:tgtEl>
                                          <p:spTgt spid="4"/>
                                        </p:tgtEl>
                                        <p:attrNameLst>
                                          <p:attrName>ppt_y</p:attrName>
                                        </p:attrNameLst>
                                      </p:cBhvr>
                                      <p:to>
                                        <p:strVal val="(#ppt_y+0.4)"/>
                                      </p:to>
                                    </p:set>
                                    <p:anim from="(#ppt_y+0.4)" to="(#ppt_y)" calcmode="lin" valueType="num">
                                      <p:cBhvr>
                                        <p:cTn id="5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39552" y="1628800"/>
            <a:ext cx="8229600" cy="4525963"/>
          </a:xfrm>
        </p:spPr>
        <p:txBody>
          <a:bodyPr/>
          <a:lstStyle/>
          <a:p>
            <a:pPr algn="r">
              <a:buNone/>
            </a:pPr>
            <a:r>
              <a:rPr lang="it-IT" b="1" dirty="0" smtClean="0"/>
              <a:t>Siamo morti </a:t>
            </a:r>
          </a:p>
          <a:p>
            <a:pPr algn="r">
              <a:buNone/>
            </a:pPr>
            <a:r>
              <a:rPr lang="it-IT" b="1" dirty="0" smtClean="0"/>
              <a:t>Perché voi possiate essere liberi</a:t>
            </a:r>
          </a:p>
          <a:p>
            <a:pPr algn="r">
              <a:buNone/>
            </a:pPr>
            <a:r>
              <a:rPr lang="it-IT" b="1" dirty="0" smtClean="0"/>
              <a:t>Possiate essere uomini</a:t>
            </a:r>
          </a:p>
          <a:p>
            <a:pPr algn="r">
              <a:buNone/>
            </a:pPr>
            <a:r>
              <a:rPr lang="it-IT" b="1" dirty="0" smtClean="0"/>
              <a:t>Questo è il nostro testamento</a:t>
            </a:r>
          </a:p>
          <a:p>
            <a:pPr algn="r">
              <a:buNone/>
            </a:pPr>
            <a:r>
              <a:rPr lang="it-IT" i="1" dirty="0" smtClean="0"/>
              <a:t>Da un’epigrafe</a:t>
            </a:r>
            <a:endParaRPr lang="it-IT" dirty="0" smtClean="0"/>
          </a:p>
          <a:p>
            <a:pPr algn="r">
              <a:buNone/>
            </a:pPr>
            <a:r>
              <a:rPr lang="it-IT" i="1" dirty="0" smtClean="0"/>
              <a:t>Per i Caduti in Guerra</a:t>
            </a:r>
            <a:endParaRPr lang="it-IT" dirty="0" smtClean="0"/>
          </a:p>
          <a:p>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3808" y="0"/>
            <a:ext cx="3178696" cy="836712"/>
          </a:xfrm>
        </p:spPr>
        <p:txBody>
          <a:bodyPr/>
          <a:lstStyle/>
          <a:p>
            <a:r>
              <a:rPr lang="it-IT" dirty="0" smtClean="0"/>
              <a:t>Luigi Ercoli </a:t>
            </a:r>
            <a:endParaRPr lang="it-IT" dirty="0"/>
          </a:p>
        </p:txBody>
      </p:sp>
      <p:sp>
        <p:nvSpPr>
          <p:cNvPr id="3" name="Segnaposto contenuto 2"/>
          <p:cNvSpPr>
            <a:spLocks noGrp="1"/>
          </p:cNvSpPr>
          <p:nvPr>
            <p:ph idx="1"/>
          </p:nvPr>
        </p:nvSpPr>
        <p:spPr>
          <a:xfrm>
            <a:off x="0" y="764704"/>
            <a:ext cx="9144000" cy="6093296"/>
          </a:xfrm>
        </p:spPr>
        <p:txBody>
          <a:bodyPr>
            <a:normAutofit fontScale="32500" lnSpcReduction="20000"/>
          </a:bodyPr>
          <a:lstStyle/>
          <a:p>
            <a:r>
              <a:rPr lang="it-IT" sz="6200" dirty="0" smtClean="0">
                <a:latin typeface="Times New Roman" pitchFamily="18" charset="0"/>
                <a:cs typeface="Times New Roman" pitchFamily="18" charset="0"/>
              </a:rPr>
              <a:t>Nato a Bienno (Brescia) il 24 settembre 1919, morto nel lager di Melk il 15 gennaio 1945, geometra, Medaglia di bronzo al valor militare alla memoria.</a:t>
            </a:r>
          </a:p>
          <a:p>
            <a:r>
              <a:rPr lang="it-IT" sz="6200" dirty="0" smtClean="0">
                <a:latin typeface="Times New Roman" pitchFamily="18" charset="0"/>
                <a:cs typeface="Times New Roman" pitchFamily="18" charset="0"/>
              </a:rPr>
              <a:t>Appena diplomato aveva aperto uno studio tecnico, la cui attività s'interruppe dopo l'8 settembre 1943. Già impegnato nell'Azione Cattolica, il giovane geometra fu tra i promotori della Resistenza in </a:t>
            </a:r>
            <a:r>
              <a:rPr lang="it-IT" sz="6200" dirty="0" err="1" smtClean="0">
                <a:latin typeface="Times New Roman" pitchFamily="18" charset="0"/>
                <a:cs typeface="Times New Roman" pitchFamily="18" charset="0"/>
              </a:rPr>
              <a:t>Val</a:t>
            </a:r>
            <a:r>
              <a:rPr lang="it-IT" sz="6200" dirty="0" smtClean="0">
                <a:latin typeface="Times New Roman" pitchFamily="18" charset="0"/>
                <a:cs typeface="Times New Roman" pitchFamily="18" charset="0"/>
              </a:rPr>
              <a:t> Camonica. Dopo aver cominciato con l'organizzare il passaggio in Svizzera di ex prigionieri alleati e di ebrei, Ercoli assunse il comando della Brigata Fiamme Verdi "Tito Speri", operante nella zona di Monte Bazena. Trasferitosi a Brescia su disposizione del Comando divisionale, Ercoli divenne responsabile del servizio di informazioni e dell'intendenza della Divisione, curando la diffusione del giornale clandestino </a:t>
            </a:r>
            <a:r>
              <a:rPr lang="it-IT" sz="6200" i="1" dirty="0" smtClean="0">
                <a:latin typeface="Times New Roman" pitchFamily="18" charset="0"/>
                <a:cs typeface="Times New Roman" pitchFamily="18" charset="0"/>
              </a:rPr>
              <a:t>Il ribelle</a:t>
            </a:r>
            <a:r>
              <a:rPr lang="it-IT" sz="6200" dirty="0" smtClean="0">
                <a:latin typeface="Times New Roman" pitchFamily="18" charset="0"/>
                <a:cs typeface="Times New Roman" pitchFamily="18" charset="0"/>
              </a:rPr>
              <a:t>.</a:t>
            </a:r>
            <a:br>
              <a:rPr lang="it-IT" sz="6200" dirty="0" smtClean="0">
                <a:latin typeface="Times New Roman" pitchFamily="18" charset="0"/>
                <a:cs typeface="Times New Roman" pitchFamily="18" charset="0"/>
              </a:rPr>
            </a:br>
            <a:r>
              <a:rPr lang="it-IT" sz="6200" dirty="0" smtClean="0">
                <a:latin typeface="Times New Roman" pitchFamily="18" charset="0"/>
                <a:cs typeface="Times New Roman" pitchFamily="18" charset="0"/>
              </a:rPr>
              <a:t>Catturato nella casa del professor Costantino Coccoli, (per delazione, come ha sempre sostenuto la maestra Angela </a:t>
            </a:r>
            <a:r>
              <a:rPr lang="it-IT" sz="6200" dirty="0" err="1" smtClean="0">
                <a:latin typeface="Times New Roman" pitchFamily="18" charset="0"/>
                <a:cs typeface="Times New Roman" pitchFamily="18" charset="0"/>
              </a:rPr>
              <a:t>Tomasi</a:t>
            </a:r>
            <a:r>
              <a:rPr lang="it-IT" sz="6200" dirty="0" smtClean="0">
                <a:latin typeface="Times New Roman" pitchFamily="18" charset="0"/>
                <a:cs typeface="Times New Roman" pitchFamily="18" charset="0"/>
              </a:rPr>
              <a:t>, che fu giovane e audace staffetta partigiana delle "Fiamme Verdi" e che è mancata nel 2005 ad </a:t>
            </a:r>
            <a:r>
              <a:rPr lang="it-IT" sz="6200" dirty="0" err="1" smtClean="0">
                <a:latin typeface="Times New Roman" pitchFamily="18" charset="0"/>
                <a:cs typeface="Times New Roman" pitchFamily="18" charset="0"/>
              </a:rPr>
              <a:t>Edolo</a:t>
            </a:r>
            <a:r>
              <a:rPr lang="it-IT" sz="6200" dirty="0" smtClean="0">
                <a:latin typeface="Times New Roman" pitchFamily="18" charset="0"/>
                <a:cs typeface="Times New Roman" pitchFamily="18" charset="0"/>
              </a:rPr>
              <a:t>, all'età di 86 anni), Luigi Ercoli fu rinchiuso dalle SS nelle carceri giudiziarie di Brescia. Era il 30 settembre 1944. Per quasi due mesi, il giovane comandante partigiano fu sottoposto ad estenuanti interrogatori e ad atroci torture, senza che i nazifascisti riuscissero a strappargli notizie sulle formazioni partigiane operanti nelle vallate bresciane e della Bergamasca. Quando, il 21 novembre, Ercoli fu tradotto nel campo di concentramento di Bolzano era, fisicamente, in condizioni pietose. Deportato nel lager di Mauthausen e di qui in quello di Melk, vi morì di fame e di freddo. </a:t>
            </a:r>
            <a:br>
              <a:rPr lang="it-IT" sz="6200" dirty="0" smtClean="0">
                <a:latin typeface="Times New Roman" pitchFamily="18" charset="0"/>
                <a:cs typeface="Times New Roman" pitchFamily="18" charset="0"/>
              </a:rPr>
            </a:br>
            <a:endParaRPr lang="it-IT" sz="6200" dirty="0" smtClean="0">
              <a:latin typeface="Times New Roman" pitchFamily="18" charset="0"/>
              <a:cs typeface="Times New Roman" pitchFamily="18" charset="0"/>
            </a:endParaRPr>
          </a:p>
          <a:p>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3933056"/>
            <a:ext cx="8229600" cy="2736304"/>
          </a:xfrm>
        </p:spPr>
        <p:txBody>
          <a:bodyPr>
            <a:normAutofit fontScale="92500" lnSpcReduction="20000"/>
          </a:bodyPr>
          <a:lstStyle/>
          <a:p>
            <a:r>
              <a:rPr lang="it-IT" i="1" dirty="0" smtClean="0"/>
              <a:t>L’immagine riproduce la trascrizione a macchina dell’ultima lettera di Luigi Ercoli alla madre, scritta il giorno prima della partenza per il Lager di Mauthausen. Il nome "Bolzano" accanto alla data e l’ultimissima parte (da "Particolari saluti..." alla fine) sono stati aggiunti a mano, con una matita, dallo stesso Dario Morelli.</a:t>
            </a:r>
            <a:r>
              <a:rPr lang="it-IT" dirty="0" smtClean="0"/>
              <a:t> </a:t>
            </a:r>
            <a:endParaRPr lang="it-IT" dirty="0"/>
          </a:p>
        </p:txBody>
      </p:sp>
      <p:pic>
        <p:nvPicPr>
          <p:cNvPr id="4" name="irc_mi" descr="http://upload.wikimedia.org/wikipedia/commons/thumb/4/40/ErcoliLuigi.JPG/200px-ErcoliLuigi.JPG">
            <a:hlinkClick r:id="rId3"/>
          </p:cNvPr>
          <p:cNvPicPr/>
          <p:nvPr/>
        </p:nvPicPr>
        <p:blipFill>
          <a:blip r:embed="rId4" cstate="print"/>
          <a:srcRect/>
          <a:stretch>
            <a:fillRect/>
          </a:stretch>
        </p:blipFill>
        <p:spPr bwMode="auto">
          <a:xfrm>
            <a:off x="251520" y="188640"/>
            <a:ext cx="2896716" cy="3680048"/>
          </a:xfrm>
          <a:prstGeom prst="rect">
            <a:avLst/>
          </a:prstGeom>
          <a:noFill/>
          <a:ln w="9525">
            <a:noFill/>
            <a:miter lim="800000"/>
            <a:headEnd/>
            <a:tailEnd/>
          </a:ln>
        </p:spPr>
      </p:pic>
      <p:pic>
        <p:nvPicPr>
          <p:cNvPr id="5" name="Immagine 4" descr="http://www.ultimelettere.it/ultimelettere/T_let00_17bis.php?foto=letluierc441213.jpg"/>
          <p:cNvPicPr/>
          <p:nvPr/>
        </p:nvPicPr>
        <p:blipFill>
          <a:blip r:embed="rId5" cstate="print"/>
          <a:srcRect/>
          <a:stretch>
            <a:fillRect/>
          </a:stretch>
        </p:blipFill>
        <p:spPr bwMode="auto">
          <a:xfrm>
            <a:off x="5652120" y="0"/>
            <a:ext cx="2952328" cy="3888432"/>
          </a:xfrm>
          <a:prstGeom prst="rect">
            <a:avLst/>
          </a:prstGeom>
          <a:noFill/>
          <a:ln w="9525">
            <a:noFill/>
            <a:miter lim="800000"/>
            <a:headEnd/>
            <a:tailEnd/>
          </a:ln>
        </p:spPr>
      </p:pic>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70" decel="100000"/>
                                        <p:tgtEl>
                                          <p:spTgt spid="5"/>
                                        </p:tgtEl>
                                      </p:cBhvr>
                                    </p:animEffect>
                                    <p:animScale>
                                      <p:cBhvr>
                                        <p:cTn id="16" dur="770" decel="100000"/>
                                        <p:tgtEl>
                                          <p:spTgt spid="5"/>
                                        </p:tgtEl>
                                      </p:cBhvr>
                                      <p:from x="10000" y="10000"/>
                                      <p:to x="200000" y="450000"/>
                                    </p:animScale>
                                    <p:animScale>
                                      <p:cBhvr>
                                        <p:cTn id="17" dur="1230" accel="100000" fill="hold">
                                          <p:stCondLst>
                                            <p:cond delay="770"/>
                                          </p:stCondLst>
                                        </p:cTn>
                                        <p:tgtEl>
                                          <p:spTgt spid="5"/>
                                        </p:tgtEl>
                                      </p:cBhvr>
                                      <p:from x="200000" y="450000"/>
                                      <p:to x="100000" y="100000"/>
                                    </p:animScale>
                                    <p:set>
                                      <p:cBhvr>
                                        <p:cTn id="18" dur="770" fill="hold"/>
                                        <p:tgtEl>
                                          <p:spTgt spid="5"/>
                                        </p:tgtEl>
                                        <p:attrNameLst>
                                          <p:attrName>ppt_x</p:attrName>
                                        </p:attrNameLst>
                                      </p:cBhvr>
                                      <p:to>
                                        <p:strVal val="(0.5)"/>
                                      </p:to>
                                    </p:set>
                                    <p:anim from="(0.5)" to="(#ppt_x)" calcmode="lin" valueType="num">
                                      <p:cBhvr>
                                        <p:cTn id="19" dur="1230" accel="100000" fill="hold">
                                          <p:stCondLst>
                                            <p:cond delay="770"/>
                                          </p:stCondLst>
                                        </p:cTn>
                                        <p:tgtEl>
                                          <p:spTgt spid="5"/>
                                        </p:tgtEl>
                                        <p:attrNameLst>
                                          <p:attrName>ppt_x</p:attrName>
                                        </p:attrNameLst>
                                      </p:cBhvr>
                                    </p:anim>
                                    <p:set>
                                      <p:cBhvr>
                                        <p:cTn id="20" dur="770" fill="hold"/>
                                        <p:tgtEl>
                                          <p:spTgt spid="5"/>
                                        </p:tgtEl>
                                        <p:attrNameLst>
                                          <p:attrName>ppt_y</p:attrName>
                                        </p:attrNameLst>
                                      </p:cBhvr>
                                      <p:to>
                                        <p:strVal val="(#ppt_y+0.4)"/>
                                      </p:to>
                                    </p:set>
                                    <p:anim from="(#ppt_y+0.4)" to="(#ppt_y)" calcmode="lin" valueType="num">
                                      <p:cBhvr>
                                        <p:cTn id="21" dur="1230" accel="100000" fill="hold">
                                          <p:stCondLst>
                                            <p:cond delay="770"/>
                                          </p:stCondLst>
                                        </p:cTn>
                                        <p:tgtEl>
                                          <p:spTgt spid="5"/>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770" decel="100000"/>
                                        <p:tgtEl>
                                          <p:spTgt spid="3">
                                            <p:txEl>
                                              <p:pRg st="0" end="0"/>
                                            </p:txEl>
                                          </p:spTgt>
                                        </p:tgtEl>
                                      </p:cBhvr>
                                    </p:animEffect>
                                    <p:animScale>
                                      <p:cBhvr>
                                        <p:cTn id="27" dur="770" decel="100000"/>
                                        <p:tgtEl>
                                          <p:spTgt spid="3">
                                            <p:txEl>
                                              <p:pRg st="0" end="0"/>
                                            </p:txEl>
                                          </p:spTgt>
                                        </p:tgtEl>
                                      </p:cBhvr>
                                      <p:from x="10000" y="10000"/>
                                      <p:to x="200000" y="450000"/>
                                    </p:animScale>
                                    <p:animScale>
                                      <p:cBhvr>
                                        <p:cTn id="28" dur="1230" accel="100000" fill="hold">
                                          <p:stCondLst>
                                            <p:cond delay="770"/>
                                          </p:stCondLst>
                                        </p:cTn>
                                        <p:tgtEl>
                                          <p:spTgt spid="3">
                                            <p:txEl>
                                              <p:pRg st="0" end="0"/>
                                            </p:txEl>
                                          </p:spTgt>
                                        </p:tgtEl>
                                      </p:cBhvr>
                                      <p:from x="200000" y="450000"/>
                                      <p:to x="100000" y="100000"/>
                                    </p:animScale>
                                    <p:set>
                                      <p:cBhvr>
                                        <p:cTn id="29" dur="770" fill="hold"/>
                                        <p:tgtEl>
                                          <p:spTgt spid="3">
                                            <p:txEl>
                                              <p:pRg st="0" end="0"/>
                                            </p:txEl>
                                          </p:spTgt>
                                        </p:tgtEl>
                                        <p:attrNameLst>
                                          <p:attrName>ppt_x</p:attrName>
                                        </p:attrNameLst>
                                      </p:cBhvr>
                                      <p:to>
                                        <p:strVal val="(0.5)"/>
                                      </p:to>
                                    </p:set>
                                    <p:anim from="(0.5)" to="(#ppt_x)" calcmode="lin" valueType="num">
                                      <p:cBhvr>
                                        <p:cTn id="30" dur="1230" accel="100000" fill="hold">
                                          <p:stCondLst>
                                            <p:cond delay="770"/>
                                          </p:stCondLst>
                                        </p:cTn>
                                        <p:tgtEl>
                                          <p:spTgt spid="3">
                                            <p:txEl>
                                              <p:pRg st="0" end="0"/>
                                            </p:txEl>
                                          </p:spTgt>
                                        </p:tgtEl>
                                        <p:attrNameLst>
                                          <p:attrName>ppt_x</p:attrName>
                                        </p:attrNameLst>
                                      </p:cBhvr>
                                    </p:anim>
                                    <p:set>
                                      <p:cBhvr>
                                        <p:cTn id="31" dur="770" fill="hold"/>
                                        <p:tgtEl>
                                          <p:spTgt spid="3">
                                            <p:txEl>
                                              <p:pRg st="0" end="0"/>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ita.png"/>
          <p:cNvPicPr/>
          <p:nvPr/>
        </p:nvPicPr>
        <p:blipFill>
          <a:blip r:embed="rId3" cstate="print"/>
          <a:stretch>
            <a:fillRect/>
          </a:stretch>
        </p:blipFill>
        <p:spPr>
          <a:xfrm>
            <a:off x="4932040" y="4077072"/>
            <a:ext cx="3995936" cy="2780928"/>
          </a:xfrm>
          <a:prstGeom prst="rect">
            <a:avLst/>
          </a:prstGeom>
        </p:spPr>
      </p:pic>
      <p:sp>
        <p:nvSpPr>
          <p:cNvPr id="2" name="Titolo 1"/>
          <p:cNvSpPr>
            <a:spLocks noGrp="1"/>
          </p:cNvSpPr>
          <p:nvPr>
            <p:ph type="title"/>
          </p:nvPr>
        </p:nvSpPr>
        <p:spPr/>
        <p:txBody>
          <a:bodyPr/>
          <a:lstStyle/>
          <a:p>
            <a:r>
              <a:rPr lang="it-IT" dirty="0" smtClean="0"/>
              <a:t>Margherita Morandini Mello</a:t>
            </a:r>
            <a:endParaRPr lang="it-IT" dirty="0"/>
          </a:p>
        </p:txBody>
      </p:sp>
      <p:sp>
        <p:nvSpPr>
          <p:cNvPr id="3" name="Segnaposto contenuto 2"/>
          <p:cNvSpPr>
            <a:spLocks noGrp="1"/>
          </p:cNvSpPr>
          <p:nvPr>
            <p:ph idx="1"/>
          </p:nvPr>
        </p:nvSpPr>
        <p:spPr>
          <a:xfrm>
            <a:off x="467544" y="1124744"/>
            <a:ext cx="8229600" cy="4525963"/>
          </a:xfrm>
        </p:spPr>
        <p:txBody>
          <a:bodyPr>
            <a:normAutofit fontScale="77500" lnSpcReduction="20000"/>
          </a:bodyPr>
          <a:lstStyle/>
          <a:p>
            <a:r>
              <a:rPr lang="it-IT" dirty="0" smtClean="0"/>
              <a:t>Margherita Morandini Mello (nome di battaglia Luce) è stata tra le donne più impegnate nelle sue rischiose attività di staffetta, trasporto di armi, infermiera e combattente.</a:t>
            </a:r>
          </a:p>
          <a:p>
            <a:r>
              <a:rPr lang="it-IT" dirty="0" smtClean="0"/>
              <a:t>Con coraggio e determinazione è sempre riuscita a superare ostacoli, situazioni difficili e pericolose che sorgevano in ogni momento nei suoi molteplici ruoli. Non si è mai rifiutata alle battaglie per la libertà: una lotta per lei ancora più dura per la difficile situazione famigliare: il figlio di 2 anni nascosto ad Astrio per evitargli delle conseguenze e il marito prigioniero nei Lager in Germania.Ha sopportato disagi,critiche,offese e calunnie da coloro che agivano per interessi personali. </a:t>
            </a:r>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70" decel="100000"/>
                                        <p:tgtEl>
                                          <p:spTgt spid="3">
                                            <p:txEl>
                                              <p:pRg st="0" end="0"/>
                                            </p:txEl>
                                          </p:spTgt>
                                        </p:tgtEl>
                                      </p:cBhvr>
                                    </p:animEffect>
                                    <p:animScale>
                                      <p:cBhvr>
                                        <p:cTn id="16" dur="770" decel="100000"/>
                                        <p:tgtEl>
                                          <p:spTgt spid="3">
                                            <p:txEl>
                                              <p:pRg st="0" end="0"/>
                                            </p:txEl>
                                          </p:spTgt>
                                        </p:tgtEl>
                                      </p:cBhvr>
                                      <p:from x="10000" y="10000"/>
                                      <p:to x="200000" y="450000"/>
                                    </p:animScale>
                                    <p:animScale>
                                      <p:cBhvr>
                                        <p:cTn id="17" dur="1230" accel="100000" fill="hold">
                                          <p:stCondLst>
                                            <p:cond delay="770"/>
                                          </p:stCondLst>
                                        </p:cTn>
                                        <p:tgtEl>
                                          <p:spTgt spid="3">
                                            <p:txEl>
                                              <p:pRg st="0" end="0"/>
                                            </p:txEl>
                                          </p:spTgt>
                                        </p:tgtEl>
                                      </p:cBhvr>
                                      <p:from x="200000" y="450000"/>
                                      <p:to x="100000" y="100000"/>
                                    </p:animScale>
                                    <p:set>
                                      <p:cBhvr>
                                        <p:cTn id="18" dur="770" fill="hold"/>
                                        <p:tgtEl>
                                          <p:spTgt spid="3">
                                            <p:txEl>
                                              <p:pRg st="0" end="0"/>
                                            </p:txEl>
                                          </p:spTgt>
                                        </p:tgtEl>
                                        <p:attrNameLst>
                                          <p:attrName>ppt_x</p:attrName>
                                        </p:attrNameLst>
                                      </p:cBhvr>
                                      <p:to>
                                        <p:strVal val="(0.5)"/>
                                      </p:to>
                                    </p:set>
                                    <p:anim from="(0.5)" to="(#ppt_x)" calcmode="lin" valueType="num">
                                      <p:cBhvr>
                                        <p:cTn id="19" dur="1230" accel="100000" fill="hold">
                                          <p:stCondLst>
                                            <p:cond delay="770"/>
                                          </p:stCondLst>
                                        </p:cTn>
                                        <p:tgtEl>
                                          <p:spTgt spid="3">
                                            <p:txEl>
                                              <p:pRg st="0" end="0"/>
                                            </p:txEl>
                                          </p:spTgt>
                                        </p:tgtEl>
                                        <p:attrNameLst>
                                          <p:attrName>ppt_x</p:attrName>
                                        </p:attrNameLst>
                                      </p:cBhvr>
                                    </p:anim>
                                    <p:set>
                                      <p:cBhvr>
                                        <p:cTn id="20" dur="770" fill="hold"/>
                                        <p:tgtEl>
                                          <p:spTgt spid="3">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0" end="0"/>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770" decel="100000"/>
                                        <p:tgtEl>
                                          <p:spTgt spid="3">
                                            <p:txEl>
                                              <p:pRg st="1" end="1"/>
                                            </p:txEl>
                                          </p:spTgt>
                                        </p:tgtEl>
                                      </p:cBhvr>
                                    </p:animEffect>
                                    <p:animScale>
                                      <p:cBhvr>
                                        <p:cTn id="27" dur="770" decel="100000"/>
                                        <p:tgtEl>
                                          <p:spTgt spid="3">
                                            <p:txEl>
                                              <p:pRg st="1" end="1"/>
                                            </p:txEl>
                                          </p:spTgt>
                                        </p:tgtEl>
                                      </p:cBhvr>
                                      <p:from x="10000" y="10000"/>
                                      <p:to x="200000" y="450000"/>
                                    </p:animScale>
                                    <p:animScale>
                                      <p:cBhvr>
                                        <p:cTn id="28" dur="1230" accel="100000" fill="hold">
                                          <p:stCondLst>
                                            <p:cond delay="770"/>
                                          </p:stCondLst>
                                        </p:cTn>
                                        <p:tgtEl>
                                          <p:spTgt spid="3">
                                            <p:txEl>
                                              <p:pRg st="1" end="1"/>
                                            </p:txEl>
                                          </p:spTgt>
                                        </p:tgtEl>
                                      </p:cBhvr>
                                      <p:from x="200000" y="450000"/>
                                      <p:to x="100000" y="100000"/>
                                    </p:animScale>
                                    <p:set>
                                      <p:cBhvr>
                                        <p:cTn id="29" dur="770" fill="hold"/>
                                        <p:tgtEl>
                                          <p:spTgt spid="3">
                                            <p:txEl>
                                              <p:pRg st="1" end="1"/>
                                            </p:txEl>
                                          </p:spTgt>
                                        </p:tgtEl>
                                        <p:attrNameLst>
                                          <p:attrName>ppt_x</p:attrName>
                                        </p:attrNameLst>
                                      </p:cBhvr>
                                      <p:to>
                                        <p:strVal val="(0.5)"/>
                                      </p:to>
                                    </p:set>
                                    <p:anim from="(0.5)" to="(#ppt_x)" calcmode="lin" valueType="num">
                                      <p:cBhvr>
                                        <p:cTn id="30" dur="1230" accel="100000" fill="hold">
                                          <p:stCondLst>
                                            <p:cond delay="770"/>
                                          </p:stCondLst>
                                        </p:cTn>
                                        <p:tgtEl>
                                          <p:spTgt spid="3">
                                            <p:txEl>
                                              <p:pRg st="1" end="1"/>
                                            </p:txEl>
                                          </p:spTgt>
                                        </p:tgtEl>
                                        <p:attrNameLst>
                                          <p:attrName>ppt_x</p:attrName>
                                        </p:attrNameLst>
                                      </p:cBhvr>
                                    </p:anim>
                                    <p:set>
                                      <p:cBhvr>
                                        <p:cTn id="31" dur="770" fill="hold"/>
                                        <p:tgtEl>
                                          <p:spTgt spid="3">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style.rotation</p:attrName>
                                        </p:attrNameLst>
                                      </p:cBhvr>
                                      <p:tavLst>
                                        <p:tav tm="0">
                                          <p:val>
                                            <p:fltVal val="720"/>
                                          </p:val>
                                        </p:tav>
                                        <p:tav tm="100000">
                                          <p:val>
                                            <p:fltVal val="0"/>
                                          </p:val>
                                        </p:tav>
                                      </p:tavLst>
                                    </p:anim>
                                    <p:anim calcmode="lin" valueType="num">
                                      <p:cBhvr>
                                        <p:cTn id="39" dur="2000" fill="hold"/>
                                        <p:tgtEl>
                                          <p:spTgt spid="4"/>
                                        </p:tgtEl>
                                        <p:attrNameLst>
                                          <p:attrName>ppt_h</p:attrName>
                                        </p:attrNameLst>
                                      </p:cBhvr>
                                      <p:tavLst>
                                        <p:tav tm="0">
                                          <p:val>
                                            <p:fltVal val="0"/>
                                          </p:val>
                                        </p:tav>
                                        <p:tav tm="100000">
                                          <p:val>
                                            <p:strVal val="#ppt_h"/>
                                          </p:val>
                                        </p:tav>
                                      </p:tavLst>
                                    </p:anim>
                                    <p:anim calcmode="lin" valueType="num">
                                      <p:cBhvr>
                                        <p:cTn id="4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298376" cy="1143000"/>
          </a:xfrm>
        </p:spPr>
        <p:txBody>
          <a:bodyPr/>
          <a:lstStyle/>
          <a:p>
            <a:r>
              <a:rPr lang="it-IT" dirty="0" smtClean="0"/>
              <a:t>.</a:t>
            </a:r>
            <a:endParaRPr lang="it-IT" dirty="0"/>
          </a:p>
        </p:txBody>
      </p:sp>
      <p:sp>
        <p:nvSpPr>
          <p:cNvPr id="3" name="Segnaposto contenuto 2"/>
          <p:cNvSpPr>
            <a:spLocks noGrp="1"/>
          </p:cNvSpPr>
          <p:nvPr>
            <p:ph idx="1"/>
          </p:nvPr>
        </p:nvSpPr>
        <p:spPr>
          <a:xfrm>
            <a:off x="323528" y="476672"/>
            <a:ext cx="8686800" cy="6192688"/>
          </a:xfrm>
        </p:spPr>
        <p:txBody>
          <a:bodyPr>
            <a:normAutofit fontScale="70000" lnSpcReduction="20000"/>
          </a:bodyPr>
          <a:lstStyle/>
          <a:p>
            <a:r>
              <a:rPr lang="it-IT" dirty="0" smtClean="0"/>
              <a:t>Rita aderì alla resistenza immediatamente dopo l’ 8 settembre 1943 nella base operativa di Limen in casa del professor Coccoli.</a:t>
            </a:r>
          </a:p>
          <a:p>
            <a:r>
              <a:rPr lang="it-IT" dirty="0" smtClean="0"/>
              <a:t>Uno dei suoi primi incarichi fu di andare a Brescia a portare e ritirare messaggi che cuciva nella fodera della giacca. Trasportò anche dei mitra piegati in due in grossi in ombrelli che usavano i pastori della bassa bresciana.</a:t>
            </a:r>
          </a:p>
          <a:p>
            <a:r>
              <a:rPr lang="it-IT" dirty="0" smtClean="0"/>
              <a:t>Fece l’infermiera grazie all’insegnamento del dottor Castagna così </a:t>
            </a:r>
            <a:r>
              <a:rPr lang="it-IT" dirty="0" err="1" smtClean="0"/>
              <a:t>potè</a:t>
            </a:r>
            <a:r>
              <a:rPr lang="it-IT" dirty="0" smtClean="0"/>
              <a:t> imparare a medicare ferite, estrarre schegge di bomba usando solo pinzette per sopraciglia.</a:t>
            </a:r>
          </a:p>
          <a:p>
            <a:r>
              <a:rPr lang="it-IT" dirty="0" smtClean="0"/>
              <a:t>Aiutò il padre di Lionello Levi quando le persecuzioni degli ebrei si fecero più feroci lo nascose a Bienno in uno stanzino del maiale con frasche e tronchi d’albero. </a:t>
            </a:r>
            <a:r>
              <a:rPr lang="it-IT" dirty="0" smtClean="0"/>
              <a:t>U</a:t>
            </a:r>
            <a:r>
              <a:rPr lang="it-IT" dirty="0" smtClean="0"/>
              <a:t>n </a:t>
            </a:r>
            <a:r>
              <a:rPr lang="it-IT" dirty="0" smtClean="0"/>
              <a:t>buco in alto serviva per mandare dentro il cibo.</a:t>
            </a:r>
          </a:p>
          <a:p>
            <a:r>
              <a:rPr lang="it-IT" dirty="0" smtClean="0"/>
              <a:t>Fu però molto felice quando il 13 maggio 1985 il presidente della Repubblica Sandro Pertini le rilasciò il Diploma d’onore al combattente per la libertà d’Italia.   </a:t>
            </a:r>
          </a:p>
          <a:p>
            <a:r>
              <a:rPr lang="it-IT" dirty="0" smtClean="0"/>
              <a:t>Dopo la </a:t>
            </a:r>
            <a:r>
              <a:rPr lang="it-IT" dirty="0" smtClean="0"/>
              <a:t>guerra, </a:t>
            </a:r>
            <a:r>
              <a:rPr lang="it-IT" dirty="0" smtClean="0"/>
              <a:t>come altri partigiani non ha avuto il rispetto dovuto, non è stata </a:t>
            </a:r>
            <a:r>
              <a:rPr lang="it-IT" dirty="0" smtClean="0"/>
              <a:t>aiutata nel </a:t>
            </a:r>
            <a:r>
              <a:rPr lang="it-IT" dirty="0" smtClean="0"/>
              <a:t>trovare un lavoro e come lei molti altri partigiani di sinistra dovettero andare all’estero per lavorare.</a:t>
            </a:r>
          </a:p>
          <a:p>
            <a:endParaRPr lang="it-IT" dirty="0"/>
          </a:p>
        </p:txBody>
      </p:sp>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770" decel="100000"/>
                                        <p:tgtEl>
                                          <p:spTgt spid="3">
                                            <p:txEl>
                                              <p:pRg st="5" end="5"/>
                                            </p:txEl>
                                          </p:spTgt>
                                        </p:tgtEl>
                                      </p:cBhvr>
                                    </p:animEffect>
                                    <p:animScale>
                                      <p:cBhvr>
                                        <p:cTn id="63" dur="770" decel="100000"/>
                                        <p:tgtEl>
                                          <p:spTgt spid="3">
                                            <p:txEl>
                                              <p:pRg st="5" end="5"/>
                                            </p:txEl>
                                          </p:spTgt>
                                        </p:tgtEl>
                                      </p:cBhvr>
                                      <p:from x="10000" y="10000"/>
                                      <p:to x="200000" y="450000"/>
                                    </p:animScale>
                                    <p:animScale>
                                      <p:cBhvr>
                                        <p:cTn id="64" dur="1230" accel="100000" fill="hold">
                                          <p:stCondLst>
                                            <p:cond delay="770"/>
                                          </p:stCondLst>
                                        </p:cTn>
                                        <p:tgtEl>
                                          <p:spTgt spid="3">
                                            <p:txEl>
                                              <p:pRg st="5" end="5"/>
                                            </p:txEl>
                                          </p:spTgt>
                                        </p:tgtEl>
                                      </p:cBhvr>
                                      <p:from x="200000" y="450000"/>
                                      <p:to x="100000" y="100000"/>
                                    </p:animScale>
                                    <p:set>
                                      <p:cBhvr>
                                        <p:cTn id="65" dur="770" fill="hold"/>
                                        <p:tgtEl>
                                          <p:spTgt spid="3">
                                            <p:txEl>
                                              <p:pRg st="5" end="5"/>
                                            </p:txEl>
                                          </p:spTgt>
                                        </p:tgtEl>
                                        <p:attrNameLst>
                                          <p:attrName>ppt_x</p:attrName>
                                        </p:attrNameLst>
                                      </p:cBhvr>
                                      <p:to>
                                        <p:strVal val="(0.5)"/>
                                      </p:to>
                                    </p:set>
                                    <p:anim from="(0.5)" to="(#ppt_x)" calcmode="lin" valueType="num">
                                      <p:cBhvr>
                                        <p:cTn id="66" dur="1230" accel="100000" fill="hold">
                                          <p:stCondLst>
                                            <p:cond delay="770"/>
                                          </p:stCondLst>
                                        </p:cTn>
                                        <p:tgtEl>
                                          <p:spTgt spid="3">
                                            <p:txEl>
                                              <p:pRg st="5" end="5"/>
                                            </p:txEl>
                                          </p:spTgt>
                                        </p:tgtEl>
                                        <p:attrNameLst>
                                          <p:attrName>ppt_x</p:attrName>
                                        </p:attrNameLst>
                                      </p:cBhvr>
                                    </p:anim>
                                    <p:set>
                                      <p:cBhvr>
                                        <p:cTn id="67" dur="770" fill="hold"/>
                                        <p:tgtEl>
                                          <p:spTgt spid="3">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C:\Users\elena-laura\Desktop\2014-01-30\008.jpg"/>
          <p:cNvPicPr>
            <a:picLocks noGrp="1"/>
          </p:cNvPicPr>
          <p:nvPr>
            <p:ph idx="1"/>
          </p:nvPr>
        </p:nvPicPr>
        <p:blipFill>
          <a:blip r:embed="rId3" cstate="print"/>
          <a:srcRect/>
          <a:stretch>
            <a:fillRect/>
          </a:stretch>
        </p:blipFill>
        <p:spPr bwMode="auto">
          <a:xfrm>
            <a:off x="2483768" y="327173"/>
            <a:ext cx="5147298" cy="6530827"/>
          </a:xfrm>
          <a:prstGeom prst="rect">
            <a:avLst/>
          </a:prstGeom>
          <a:ln>
            <a:noFill/>
          </a:ln>
          <a:effectLst>
            <a:softEdge rad="112500"/>
          </a:effectLst>
        </p:spPr>
      </p:pic>
    </p:spTree>
  </p:cSld>
  <p:clrMapOvr>
    <a:masterClrMapping/>
  </p:clrMapOvr>
  <p:transition>
    <p:strip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1042</Words>
  <Application>Microsoft Office PowerPoint</Application>
  <PresentationFormat>Presentazione su schermo (4:3)</PresentationFormat>
  <Paragraphs>58</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RESISTENZA IN VALGRIGNA</vt:lpstr>
      <vt:lpstr>Cos’è la resistenza?</vt:lpstr>
      <vt:lpstr>Chi sono i partigiani? </vt:lpstr>
      <vt:lpstr>Diapositiva 4</vt:lpstr>
      <vt:lpstr>Luigi Ercoli </vt:lpstr>
      <vt:lpstr>Diapositiva 6</vt:lpstr>
      <vt:lpstr>Margherita Morandini Mello</vt:lpstr>
      <vt:lpstr>.</vt:lpstr>
      <vt:lpstr>Diapositiva 9</vt:lpstr>
      <vt:lpstr>Giacomo Cappellini</vt:lpstr>
      <vt:lpstr>.</vt:lpstr>
      <vt:lpstr>Diapositiva 12</vt:lpstr>
      <vt:lpstr>Lettera al un partigiano</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RESISTENZA IN VALGRIGNA</dc:title>
  <dc:creator>elena-laura</dc:creator>
  <cp:lastModifiedBy>elena-laura</cp:lastModifiedBy>
  <cp:revision>36</cp:revision>
  <dcterms:created xsi:type="dcterms:W3CDTF">2014-01-16T13:58:34Z</dcterms:created>
  <dcterms:modified xsi:type="dcterms:W3CDTF">2014-02-04T13:05:05Z</dcterms:modified>
</cp:coreProperties>
</file>