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60" r:id="rId4"/>
    <p:sldId id="261" r:id="rId5"/>
    <p:sldId id="262" r:id="rId6"/>
    <p:sldId id="257" r:id="rId7"/>
    <p:sldId id="271" r:id="rId8"/>
    <p:sldId id="259" r:id="rId9"/>
    <p:sldId id="270" r:id="rId10"/>
    <p:sldId id="263" r:id="rId11"/>
    <p:sldId id="264" r:id="rId12"/>
    <p:sldId id="258" r:id="rId13"/>
    <p:sldId id="268" r:id="rId14"/>
    <p:sldId id="266" r:id="rId15"/>
    <p:sldId id="269" r:id="rId16"/>
    <p:sldId id="267" r:id="rId1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5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isoscele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5" name="Segnaposto data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A3C65708-1ACA-4DCD-B8B6-263F6AB2A190}" type="datetimeFigureOut">
              <a:rPr lang="it-IT"/>
              <a:pPr>
                <a:defRPr/>
              </a:pPr>
              <a:t>17/02/2014</a:t>
            </a:fld>
            <a:endParaRPr lang="it-IT"/>
          </a:p>
        </p:txBody>
      </p:sp>
      <p:sp>
        <p:nvSpPr>
          <p:cNvPr id="6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2B2C20F-30B5-47BF-9C0B-1BDCCA5EF9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A9671-710F-4A52-8405-3FC0737D548A}" type="datetimeFigureOut">
              <a:rPr lang="it-IT"/>
              <a:pPr>
                <a:defRPr/>
              </a:pPr>
              <a:t>17/02/2014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D6FF1-05A2-4F87-B177-FA42299846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F6A8F-947E-4B97-BD30-CB954FD747CD}" type="datetimeFigureOut">
              <a:rPr lang="it-IT"/>
              <a:pPr>
                <a:defRPr/>
              </a:pPr>
              <a:t>17/02/2014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BF8BE-68C6-4386-9DD9-827594BA6F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D82CC-4F4F-45C7-9042-59FB280BD4B4}" type="datetimeFigureOut">
              <a:rPr lang="it-IT"/>
              <a:pPr>
                <a:defRPr/>
              </a:pPr>
              <a:t>17/02/2014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5D0A5-38CC-4863-BC58-6DF3FBA7620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riangolo isoscele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Connettore 1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51D27-5CBD-4A9B-B59B-C479A5BB45A1}" type="datetimeFigureOut">
              <a:rPr lang="it-IT"/>
              <a:pPr>
                <a:defRPr/>
              </a:pPr>
              <a:t>17/02/2014</a:t>
            </a:fld>
            <a:endParaRPr lang="it-IT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CA84D-173B-4C44-BF6A-2BA8391FAA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8B17F-A0B4-46B7-ADF7-9F03805E6F16}" type="datetimeFigureOut">
              <a:rPr lang="it-IT"/>
              <a:pPr>
                <a:defRPr/>
              </a:pPr>
              <a:t>17/02/2014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CD9CB-97A0-4A05-9BDB-959C9A02B71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041E9-673A-4B76-BDE7-4C7422CEE241}" type="datetimeFigureOut">
              <a:rPr lang="it-IT"/>
              <a:pPr>
                <a:defRPr/>
              </a:pPr>
              <a:t>17/02/2014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C7C58A66-B8BD-4535-B196-44468B5FC85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DCD0D-66A0-4CFB-ADAA-BD1399C9FB71}" type="datetimeFigureOut">
              <a:rPr lang="it-IT"/>
              <a:pPr>
                <a:defRPr/>
              </a:pPr>
              <a:t>17/02/2014</a:t>
            </a:fld>
            <a:endParaRPr lang="it-IT"/>
          </a:p>
        </p:txBody>
      </p:sp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E5971-3E75-487C-98B0-DFCA88412A4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4EC69-A82E-42B0-9869-14573630B573}" type="datetimeFigureOut">
              <a:rPr lang="it-IT"/>
              <a:pPr>
                <a:defRPr/>
              </a:pPr>
              <a:t>17/02/2014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39307-0E15-44DE-9EE2-328EEE29781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B643B987-8D42-465A-BC3C-DF04834B1EF7}" type="datetimeFigureOut">
              <a:rPr lang="it-IT"/>
              <a:pPr>
                <a:defRPr/>
              </a:pPr>
              <a:t>17/02/2014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7C9794E1-B876-45BD-9EB0-8AA7FD65121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D62F05CE-8F05-4E2D-AC2F-F5E9489B5106}" type="datetimeFigureOut">
              <a:rPr lang="it-IT"/>
              <a:pPr>
                <a:defRPr/>
              </a:pPr>
              <a:t>17/02/2014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E77D1B46-761E-4662-8D04-393704A2E9B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olo rettangolo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0" name="Segnaposto testo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0DAEF89-DE6F-49C6-8450-E1FA45F6AD05}" type="datetimeFigureOut">
              <a:rPr lang="it-IT"/>
              <a:pPr>
                <a:defRPr/>
              </a:pPr>
              <a:t>17/02/2014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37543D0-14CB-4B9C-AE24-9C0C64D0BBA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1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marL="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it.wikipedia.org/wiki/Piero_Calamandrei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8596" y="1500174"/>
            <a:ext cx="8062912" cy="1470025"/>
          </a:xfrm>
        </p:spPr>
        <p:txBody>
          <a:bodyPr>
            <a:normAutofit fontScale="90000"/>
          </a:bodyPr>
          <a:lstStyle/>
          <a:p>
            <a:pPr marL="484632" algn="l" fontAlgn="auto">
              <a:spcAft>
                <a:spcPts val="0"/>
              </a:spcAft>
              <a:defRPr/>
            </a:pPr>
            <a:r>
              <a:rPr lang="it-IT" sz="88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Parchment" pitchFamily="66" charset="0"/>
              </a:rPr>
              <a:t/>
            </a:r>
            <a:br>
              <a:rPr lang="it-IT" sz="88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Parchment" pitchFamily="66" charset="0"/>
              </a:rPr>
            </a:br>
            <a:r>
              <a:rPr lang="it-IT" sz="88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Parchment" pitchFamily="66" charset="0"/>
              </a:rPr>
              <a:t/>
            </a:r>
            <a:br>
              <a:rPr lang="it-IT" sz="88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Parchment" pitchFamily="66" charset="0"/>
              </a:rPr>
            </a:br>
            <a:r>
              <a:rPr lang="it-IT" sz="88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Parchment" pitchFamily="66" charset="0"/>
              </a:rPr>
              <a:t/>
            </a:r>
            <a:br>
              <a:rPr lang="it-IT" sz="88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Parchment" pitchFamily="66" charset="0"/>
              </a:rPr>
            </a:br>
            <a:r>
              <a:rPr lang="it-IT" sz="88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Parchment" pitchFamily="66" charset="0"/>
              </a:rPr>
              <a:t/>
            </a:r>
            <a:br>
              <a:rPr lang="it-IT" sz="88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Parchment" pitchFamily="66" charset="0"/>
              </a:rPr>
            </a:br>
            <a:r>
              <a:rPr lang="it-IT" sz="88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Parchment" pitchFamily="66" charset="0"/>
              </a:rPr>
              <a:t/>
            </a:r>
            <a:br>
              <a:rPr lang="it-IT" sz="88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Parchment" pitchFamily="66" charset="0"/>
              </a:rPr>
            </a:br>
            <a:r>
              <a:rPr lang="it-IT" sz="107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Parchment" pitchFamily="66" charset="0"/>
              </a:rPr>
              <a:t/>
            </a:r>
            <a:br>
              <a:rPr lang="it-IT" sz="107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Parchment" pitchFamily="66" charset="0"/>
              </a:rPr>
            </a:br>
            <a:r>
              <a:rPr lang="it-IT" sz="5300" dirty="0" smtClean="0">
                <a:solidFill>
                  <a:schemeClr val="tx1"/>
                </a:solidFill>
                <a:latin typeface="Mongolian Baiti" pitchFamily="66" charset="0"/>
                <a:cs typeface="Mongolian Baiti" pitchFamily="66" charset="0"/>
              </a:rPr>
              <a:t>Partigiani della Valgrigna e della Valcamonica</a:t>
            </a:r>
            <a:endParaRPr lang="it-IT" sz="5300" dirty="0">
              <a:solidFill>
                <a:schemeClr val="tx1"/>
              </a:solidFill>
              <a:latin typeface="Parchment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3714752"/>
            <a:ext cx="8062912" cy="17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it-IT" i="1" dirty="0" smtClean="0">
              <a:solidFill>
                <a:schemeClr val="tx1"/>
              </a:solidFill>
              <a:latin typeface="Century Schoolbook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it-IT" i="1" dirty="0" smtClean="0">
                <a:solidFill>
                  <a:schemeClr val="tx1"/>
                </a:solidFill>
                <a:latin typeface="Century Schoolbook" pitchFamily="18" charset="0"/>
              </a:rPr>
              <a:t>Alice Botticchio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it-IT" dirty="0" smtClean="0">
                <a:solidFill>
                  <a:schemeClr val="tx1"/>
                </a:solidFill>
                <a:latin typeface="Century Schoolbook" pitchFamily="18" charset="0"/>
              </a:rPr>
              <a:t>3^ A Esine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642938"/>
            <a:ext cx="8229600" cy="71438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it-IT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2530" name="Segnaposto contenuto 2"/>
          <p:cNvSpPr>
            <a:spLocks noGrp="1"/>
          </p:cNvSpPr>
          <p:nvPr>
            <p:ph idx="1"/>
          </p:nvPr>
        </p:nvSpPr>
        <p:spPr>
          <a:xfrm>
            <a:off x="500063" y="0"/>
            <a:ext cx="8229600" cy="6143625"/>
          </a:xfrm>
        </p:spPr>
        <p:txBody>
          <a:bodyPr/>
          <a:lstStyle/>
          <a:p>
            <a:endParaRPr lang="it-IT" sz="2000" smtClean="0"/>
          </a:p>
          <a:p>
            <a:endParaRPr lang="it-IT" sz="2000" smtClean="0"/>
          </a:p>
          <a:p>
            <a:r>
              <a:rPr lang="it-IT" sz="2000" i="1" smtClean="0"/>
              <a:t>Ha mai avuto paura? </a:t>
            </a:r>
          </a:p>
          <a:p>
            <a:pPr>
              <a:buFont typeface="Wingdings 2" pitchFamily="18" charset="2"/>
              <a:buNone/>
            </a:pPr>
            <a:r>
              <a:rPr lang="it-IT" sz="2000" smtClean="0"/>
              <a:t>     No, io non ho mai avuto paura, lo sapevano tutti quello che facevo ma nessuno mi ha mai fatto scherzi. Non avevo paura del buio, di andare il montagna la sera.</a:t>
            </a:r>
          </a:p>
          <a:p>
            <a:endParaRPr lang="it-IT" sz="2000" smtClean="0"/>
          </a:p>
          <a:p>
            <a:r>
              <a:rPr lang="it-IT" sz="2000" i="1" smtClean="0"/>
              <a:t>Ha portato la notizia della fine della guerra  a qualche partigiano? </a:t>
            </a:r>
          </a:p>
          <a:p>
            <a:pPr>
              <a:buFont typeface="Wingdings 2" pitchFamily="18" charset="2"/>
              <a:buNone/>
            </a:pPr>
            <a:r>
              <a:rPr lang="it-IT" sz="2000" smtClean="0"/>
              <a:t>      Lo sapevano tutti quando è finita la guerra, io non sono andata a dirglielo perchè erano venuti giu’ e si sono fermati ai Librinì e quando gli ho portato la colazione il 25 aprile gli ho detto:”è meglio che vi fermate qui perchè Esine è pieno di tedeschi” e si sono fermati lì fino al 26, quando non c’era più nessuno.Siamo scesi e abbiamo preso un trattore,sono salita anche io con loro, e siamo andati a Pianborno per fare la foto .</a:t>
            </a:r>
          </a:p>
          <a:p>
            <a:endParaRPr lang="it-IT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contenuto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1690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it-IT" sz="2800" smtClean="0"/>
          </a:p>
          <a:p>
            <a:pPr>
              <a:buFont typeface="Wingdings 2" pitchFamily="18" charset="2"/>
              <a:buNone/>
            </a:pPr>
            <a:endParaRPr lang="it-IT" sz="2800" smtClean="0"/>
          </a:p>
          <a:p>
            <a:r>
              <a:rPr lang="it-IT" sz="2400" i="1" smtClean="0"/>
              <a:t>Che nome aveva come staffetta? </a:t>
            </a:r>
          </a:p>
          <a:p>
            <a:pPr>
              <a:buFont typeface="Wingdings 2" pitchFamily="18" charset="2"/>
              <a:buNone/>
            </a:pPr>
            <a:r>
              <a:rPr lang="it-IT" sz="2400" smtClean="0"/>
              <a:t>    Censa,la staffetta Censa.</a:t>
            </a:r>
          </a:p>
          <a:p>
            <a:endParaRPr lang="it-IT" sz="2400" smtClean="0"/>
          </a:p>
          <a:p>
            <a:r>
              <a:rPr lang="it-IT" sz="2400" i="1" smtClean="0"/>
              <a:t>Quanti anni aveva all’epoca?</a:t>
            </a:r>
          </a:p>
          <a:p>
            <a:pPr>
              <a:buFont typeface="Wingdings 2" pitchFamily="18" charset="2"/>
              <a:buNone/>
            </a:pPr>
            <a:r>
              <a:rPr lang="it-IT" sz="2400" smtClean="0"/>
              <a:t>    Avevo 17,18 anni.  Sono del 1926 ...</a:t>
            </a:r>
          </a:p>
          <a:p>
            <a:endParaRPr lang="it-IT" sz="2400" smtClean="0"/>
          </a:p>
          <a:p>
            <a:r>
              <a:rPr lang="it-IT" sz="2400" i="1" smtClean="0"/>
              <a:t>Aveva armi?</a:t>
            </a:r>
          </a:p>
          <a:p>
            <a:pPr>
              <a:buFont typeface="Wingdings 2" pitchFamily="18" charset="2"/>
              <a:buNone/>
            </a:pPr>
            <a:r>
              <a:rPr lang="it-IT" sz="2400" smtClean="0"/>
              <a:t>     No, io non ne ho mai avute,Sacilì mi aveva dato una rivoltella da Magnolini solo per fare la foto. </a:t>
            </a:r>
          </a:p>
          <a:p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25" y="428625"/>
            <a:ext cx="8229600" cy="6215063"/>
          </a:xfrm>
        </p:spPr>
        <p:txBody>
          <a:bodyPr rIns="3348000">
            <a:normAutofit fontScale="475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it-IT" sz="16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it-IT" sz="16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it-IT" sz="5100" i="1" dirty="0" smtClean="0"/>
              <a:t>Un ricordo che non può dimenticare della seconda guerra mondiale?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it-IT" sz="5100" i="1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sz="5100" dirty="0" smtClean="0"/>
              <a:t>     Quando hanno ucciso Mòssa (Bortolo Bigatti), e quando hanno ucciso Giacumì (Tròt), il primo esinese caduto nella lotta partigiana,ce l’ho sempre in testa,gli uscivano i mosconi dalle orecchie.....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40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0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0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0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0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0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0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sz="2000" dirty="0" smtClean="0"/>
              <a:t>                             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0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0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sz="2000" dirty="0" smtClean="0"/>
              <a:t>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sz="2000" dirty="0" smtClean="0"/>
              <a:t>                               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0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0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0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</p:txBody>
      </p:sp>
      <p:pic>
        <p:nvPicPr>
          <p:cNvPr id="24578" name="Picture 2" descr="C:\Users\Win7\Pictures\2014-02-13\0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1714500"/>
            <a:ext cx="2720975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CasellaDiTesto 4"/>
          <p:cNvSpPr txBox="1">
            <a:spLocks noChangeArrowheads="1"/>
          </p:cNvSpPr>
          <p:nvPr/>
        </p:nvSpPr>
        <p:spPr bwMode="auto">
          <a:xfrm>
            <a:off x="5643563" y="5572125"/>
            <a:ext cx="2857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entury Gothic" pitchFamily="34" charset="0"/>
              </a:rPr>
              <a:t>Giacomo Marioli(Tròt)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25" y="500063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it-IT" sz="3200" i="1" dirty="0" smtClean="0"/>
              <a:t>Cosa vorrebbe dire ai ragazzi di oggi?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sz="3200" dirty="0" smtClean="0"/>
              <a:t>     Ai ragazzi di oggi voglio dire di volersi bene perchè adesso non si conoscono neanche,vanno a scuola insieme,ma non sanno neanche il loro nome, io mi ricordo ancora dei bambini che venivano a scuola con me e ancora adesso ci teniamo in contatto perchè le amicizie della scuola devono durare tutta la vita.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32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C:\Users\Win7\Desktop\89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71625" y="428625"/>
            <a:ext cx="5643563" cy="3786188"/>
          </a:xfrm>
        </p:spPr>
      </p:pic>
      <p:sp>
        <p:nvSpPr>
          <p:cNvPr id="26626" name="CasellaDiTesto 4"/>
          <p:cNvSpPr txBox="1">
            <a:spLocks noChangeArrowheads="1"/>
          </p:cNvSpPr>
          <p:nvPr/>
        </p:nvSpPr>
        <p:spPr bwMode="auto">
          <a:xfrm>
            <a:off x="785813" y="4429125"/>
            <a:ext cx="7786687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entury Gothic" pitchFamily="34" charset="0"/>
              </a:rPr>
              <a:t>Questa è la foto che il gruppo dei partigiani di Esine ha fatto il 26 aprile del ‘45, alla fine della guerra.</a:t>
            </a:r>
          </a:p>
          <a:p>
            <a:r>
              <a:rPr lang="it-IT">
                <a:latin typeface="Century Gothic" pitchFamily="34" charset="0"/>
              </a:rPr>
              <a:t>In piedi da sinistra: Massola,Gelsomino,Màgher,Cesco(l’ingegnere più giovane d’Italia),Tani,Pergianì,Negher.</a:t>
            </a:r>
          </a:p>
          <a:p>
            <a:r>
              <a:rPr lang="it-IT">
                <a:latin typeface="Century Gothic" pitchFamily="34" charset="0"/>
              </a:rPr>
              <a:t>Seduti: Pulci (non era un partigiano),Mario,Ilardi, Sacilì e la staffetta Censa,sorella di Pergianì. Come si vede Censa ha la mano fasciata, mi ha spiegato che si era ferita a tagliare la legna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contenuto 2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811837"/>
          </a:xfrm>
        </p:spPr>
        <p:txBody>
          <a:bodyPr/>
          <a:lstStyle/>
          <a:p>
            <a:r>
              <a:rPr lang="it-IT" b="1" smtClean="0"/>
              <a:t>«</a:t>
            </a:r>
            <a:r>
              <a:rPr lang="it-IT" smtClean="0"/>
              <a:t> Se voi volete andare in pellegrinaggio nel luogo dove è nata la nostra Costituzione, andate nelle montagne dove caddero i partigiani, nelle carceri dove furono imprigionati, nei campi dove furono impiccati. Dovunque è morto un Italiano per riscattare la libertà e la dignità, andate lì, o giovani, col pensiero, perché lì è nata la nostra costituzione. </a:t>
            </a:r>
            <a:r>
              <a:rPr lang="it-IT" b="1" smtClean="0"/>
              <a:t>»</a:t>
            </a:r>
          </a:p>
          <a:p>
            <a:pPr>
              <a:buFont typeface="Wingdings 2" pitchFamily="18" charset="2"/>
              <a:buNone/>
            </a:pPr>
            <a:r>
              <a:rPr lang="it-IT" smtClean="0"/>
              <a:t> </a:t>
            </a:r>
            <a:r>
              <a:rPr lang="it-IT" sz="1900" smtClean="0"/>
              <a:t>(</a:t>
            </a:r>
            <a:r>
              <a:rPr lang="it-IT" sz="1900" smtClean="0">
                <a:hlinkClick r:id="rId2" action="ppaction://hlinkfile" tooltip="Piero Calamandrei"/>
              </a:rPr>
              <a:t>Piero Calamandrei</a:t>
            </a:r>
            <a:r>
              <a:rPr lang="it-IT" sz="1900" smtClean="0"/>
              <a:t>, Discorso ai giovani sulla Costituzione nata dalla Resistenza. Milano, 26 gennaio 1955)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1000125"/>
            <a:ext cx="8229600" cy="500062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endParaRPr lang="it-IT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63" y="0"/>
            <a:ext cx="8229600" cy="5715000"/>
          </a:xfrm>
        </p:spPr>
        <p:txBody>
          <a:bodyPr>
            <a:normAutofit fontScale="475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51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sz="51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RIFLESSIONI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dirty="0" smtClean="0"/>
              <a:t>   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sz="5100" dirty="0" smtClean="0"/>
              <a:t>      Questa intervista mi ha dato l’occasione </a:t>
            </a:r>
            <a:r>
              <a:rPr lang="it-IT" sz="5100" smtClean="0"/>
              <a:t>di conoscere </a:t>
            </a:r>
            <a:r>
              <a:rPr lang="it-IT" sz="5100" dirty="0" smtClean="0"/>
              <a:t>il periodo </a:t>
            </a:r>
            <a:r>
              <a:rPr lang="it-IT" sz="5100" smtClean="0"/>
              <a:t>della Resistenza in Valgrigna, </a:t>
            </a:r>
            <a:r>
              <a:rPr lang="it-IT" sz="5100" dirty="0" smtClean="0"/>
              <a:t>caratterizzato da vicende a </a:t>
            </a:r>
            <a:r>
              <a:rPr lang="it-IT" sz="5100" smtClean="0"/>
              <a:t>volte drammatiche e tragiche </a:t>
            </a:r>
            <a:r>
              <a:rPr lang="it-IT" sz="5100" dirty="0" smtClean="0"/>
              <a:t>ma anche ordinarie e di vita quotidiana, raccontate con spontanea sincerità e semplicità.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sz="5100" dirty="0" smtClean="0"/>
              <a:t>       Mentre ascoltavo questi episodi ho rivissuto quel periodo e sono rimasta colpita dal coraggio e dalla inconsapevole audacia della staffetta.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sz="5100" dirty="0" smtClean="0"/>
              <a:t>        Sono contenta di aver potuto conoscere e intervistare una persona come te e per questo dico...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5100" dirty="0" smtClean="0"/>
          </a:p>
          <a:p>
            <a:pPr marL="448056" indent="-384048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sz="5100" i="1" dirty="0" smtClean="0">
                <a:latin typeface="Bradley Hand ITC" pitchFamily="66" charset="0"/>
                <a:cs typeface="Andalus" pitchFamily="18" charset="-78"/>
              </a:rPr>
              <a:t>                             </a:t>
            </a:r>
            <a:r>
              <a:rPr lang="it-IT" sz="67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Bradley Hand ITC" pitchFamily="66" charset="0"/>
                <a:cs typeface="Andalus" pitchFamily="18" charset="-78"/>
              </a:rPr>
              <a:t>GRAZIE   CENSA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sz="51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062912" cy="4286280"/>
          </a:xfrm>
        </p:spPr>
        <p:txBody>
          <a:bodyPr/>
          <a:lstStyle/>
          <a:p>
            <a:pPr marL="484632" algn="l" fontAlgn="auto">
              <a:spcAft>
                <a:spcPts val="0"/>
              </a:spcAft>
              <a:defRPr/>
            </a:pPr>
            <a:r>
              <a:rPr lang="it-IT" sz="107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Parchment" pitchFamily="66" charset="0"/>
              </a:rPr>
              <a:t>la staffetta </a:t>
            </a:r>
            <a:br>
              <a:rPr lang="it-IT" sz="107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Parchment" pitchFamily="66" charset="0"/>
              </a:rPr>
            </a:br>
            <a:r>
              <a:rPr lang="it-IT" sz="107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Parchment" pitchFamily="66" charset="0"/>
              </a:rPr>
              <a:t> Vincenza Nodari</a:t>
            </a:r>
            <a:endParaRPr lang="it-IT" sz="10700" dirty="0">
              <a:solidFill>
                <a:schemeClr val="accent1">
                  <a:tint val="83000"/>
                  <a:satMod val="150000"/>
                </a:schemeClr>
              </a:solidFill>
              <a:latin typeface="Parchmen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625" y="-1398588"/>
            <a:ext cx="8229600" cy="1398588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endParaRPr lang="it-IT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25" y="357188"/>
            <a:ext cx="8229600" cy="4572000"/>
          </a:xfrm>
        </p:spPr>
        <p:txBody>
          <a:bodyPr>
            <a:normAutofit fontScale="850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it-IT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dirty="0" smtClean="0"/>
              <a:t>    Le donne ebbero un ruolo molto importante nella Resistenza: si distinsero per coraggio e talvolta per astuzia, e si dimostrarono una spalla importantissima per le organizzazioni partigiane. Esse entrarono nella Resistenza per varie ragioni: per ideali politici , per aiutare parenti o amici facenti parte delle bande partigiane, oppure per contribuire al ritorno della giustizia; in ogni caso furono attive su più fronti: nelle città, nelle campagne e soprattutto nei paesi di montagna (in qualità di “staffette”).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63" y="-1398588"/>
            <a:ext cx="8229600" cy="1398588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endParaRPr lang="it-IT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6386" name="Segnaposto contenuto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60975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it-IT" smtClean="0"/>
              <a:t>    Proprio per questo ho voluto intervistare una donna, l’unica staffetta partigiana di Esine, la signora VINCENZA NODARI che da qualche anno abita a Darfo con la figlia e i nipoti.</a:t>
            </a:r>
          </a:p>
          <a:p>
            <a:pPr>
              <a:buFont typeface="Wingdings 2" pitchFamily="18" charset="2"/>
              <a:buNone/>
            </a:pPr>
            <a:r>
              <a:rPr lang="it-IT" smtClean="0"/>
              <a:t> </a:t>
            </a:r>
          </a:p>
          <a:p>
            <a:pPr>
              <a:buFont typeface="Wingdings 2" pitchFamily="18" charset="2"/>
              <a:buNone/>
            </a:pPr>
            <a:endParaRPr lang="it-IT" smtClean="0"/>
          </a:p>
        </p:txBody>
      </p:sp>
      <p:pic>
        <p:nvPicPr>
          <p:cNvPr id="16387" name="Picture 3" descr="C:\Users\Win7\Desktop\5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63" y="2714625"/>
            <a:ext cx="3094037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2938" y="-1398588"/>
            <a:ext cx="8229600" cy="1398588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endParaRPr lang="it-IT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7410" name="Segnaposto contenuto 2"/>
          <p:cNvSpPr>
            <a:spLocks noGrp="1"/>
          </p:cNvSpPr>
          <p:nvPr>
            <p:ph idx="1"/>
          </p:nvPr>
        </p:nvSpPr>
        <p:spPr>
          <a:xfrm>
            <a:off x="500063" y="428625"/>
            <a:ext cx="8229600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it-IT" smtClean="0"/>
              <a:t>    Prima  di iniziare l’intervista la signora Nodari mi ha parlato di quando andava a scuola e che nella pagella di quinta,in bella scrittura, aveva cinque.</a:t>
            </a:r>
          </a:p>
          <a:p>
            <a:pPr>
              <a:buFont typeface="Wingdings 2" pitchFamily="18" charset="2"/>
              <a:buNone/>
            </a:pPr>
            <a:r>
              <a:rPr lang="it-IT" smtClean="0"/>
              <a:t>    Poi è iniziata l’intervista ed ecco di seguito le domande a cui Censa ha risposto in dialetto anche se io le riporto in italiano.</a:t>
            </a:r>
          </a:p>
          <a:p>
            <a:pPr>
              <a:buFont typeface="Wingdings 2" pitchFamily="18" charset="2"/>
              <a:buNone/>
            </a:pP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egnaposto contenuto 2"/>
          <p:cNvSpPr>
            <a:spLocks noGrp="1"/>
          </p:cNvSpPr>
          <p:nvPr>
            <p:ph idx="1"/>
          </p:nvPr>
        </p:nvSpPr>
        <p:spPr>
          <a:xfrm>
            <a:off x="500063" y="500063"/>
            <a:ext cx="8229600" cy="5668962"/>
          </a:xfrm>
        </p:spPr>
        <p:txBody>
          <a:bodyPr/>
          <a:lstStyle/>
          <a:p>
            <a:r>
              <a:rPr lang="it-IT" sz="2800" i="1" smtClean="0"/>
              <a:t>Perchè e come è diventata una partigiana?</a:t>
            </a:r>
          </a:p>
          <a:p>
            <a:pPr>
              <a:buFont typeface="Wingdings 2" pitchFamily="18" charset="2"/>
              <a:buNone/>
            </a:pPr>
            <a:r>
              <a:rPr lang="it-IT" sz="2800" smtClean="0"/>
              <a:t>     Io sono stata scelta da mio fratello perchè era nei partigiani e quando hanno formato il gruppo con a capo un notaio di Pianborno, il tenente Bruno, avevano bisogno di una staffetta e mio fratello mi ha proposto.</a:t>
            </a:r>
          </a:p>
          <a:p>
            <a:pPr>
              <a:buFont typeface="Wingdings 2" pitchFamily="18" charset="2"/>
              <a:buNone/>
            </a:pPr>
            <a:endParaRPr lang="it-IT" sz="2800" smtClean="0"/>
          </a:p>
          <a:p>
            <a:pPr>
              <a:buFont typeface="Wingdings 2" pitchFamily="18" charset="2"/>
              <a:buNone/>
            </a:pPr>
            <a:r>
              <a:rPr lang="it-IT" sz="2800" smtClean="0"/>
              <a:t>     Mi ha poi parlato di un partigiano di nome “Mòssa”, ucciso dai tedeschi e trovato morto una mattina d’inverno in mezzo ad un mucchio di neve..... </a:t>
            </a:r>
          </a:p>
          <a:p>
            <a:endParaRPr lang="it-IT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contenuto 2"/>
          <p:cNvSpPr>
            <a:spLocks noGrp="1"/>
          </p:cNvSpPr>
          <p:nvPr>
            <p:ph idx="1"/>
          </p:nvPr>
        </p:nvSpPr>
        <p:spPr>
          <a:xfrm>
            <a:off x="357188" y="428625"/>
            <a:ext cx="8229600" cy="4572000"/>
          </a:xfrm>
        </p:spPr>
        <p:txBody>
          <a:bodyPr/>
          <a:lstStyle/>
          <a:p>
            <a:endParaRPr lang="it-IT" sz="3200" i="1" smtClean="0"/>
          </a:p>
          <a:p>
            <a:r>
              <a:rPr lang="it-IT" sz="3200" i="1" smtClean="0"/>
              <a:t>Che compito aveva una staffetta? </a:t>
            </a:r>
          </a:p>
          <a:p>
            <a:pPr>
              <a:buFont typeface="Wingdings 2" pitchFamily="18" charset="2"/>
              <a:buNone/>
            </a:pPr>
            <a:r>
              <a:rPr lang="it-IT" sz="3200" smtClean="0"/>
              <a:t>     Una staffetta aveva il compito di portare su e giù dalla montagna le notizie che mi davano,alcune volte me le davano a voce e una volta mi hanno dato un biglietto e mi hanno detto:”se ti prendono,mangialo”.</a:t>
            </a:r>
          </a:p>
          <a:p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625" y="-1398588"/>
            <a:ext cx="8229600" cy="1398588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endParaRPr lang="it-IT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0482" name="Segnaposto contenuto 2"/>
          <p:cNvSpPr>
            <a:spLocks noGrp="1"/>
          </p:cNvSpPr>
          <p:nvPr>
            <p:ph idx="1"/>
          </p:nvPr>
        </p:nvSpPr>
        <p:spPr>
          <a:xfrm>
            <a:off x="428625" y="428625"/>
            <a:ext cx="8229600" cy="6143625"/>
          </a:xfrm>
        </p:spPr>
        <p:txBody>
          <a:bodyPr/>
          <a:lstStyle/>
          <a:p>
            <a:r>
              <a:rPr lang="it-IT" sz="2800" i="1" smtClean="0"/>
              <a:t>In quale zona operava?</a:t>
            </a:r>
          </a:p>
          <a:p>
            <a:pPr>
              <a:buFont typeface="Wingdings 2" pitchFamily="18" charset="2"/>
              <a:buNone/>
            </a:pPr>
            <a:r>
              <a:rPr lang="it-IT" sz="2800" smtClean="0"/>
              <a:t>     Nella zona di Esine ma sono andata anche ad Artogne,andavo di sera, prendevo il treno e portavo le notizie al gruppo di Esine , una volta mi sono offerta di portare notizie alla mamma di un partigiano di Gianico (Panto) , ma voleva andare lui e poi l’hanno trovato ucciso sotto la Madonnina di Gianico.. .</a:t>
            </a:r>
          </a:p>
          <a:p>
            <a:pPr>
              <a:buFont typeface="Wingdings 2" pitchFamily="18" charset="2"/>
              <a:buNone/>
            </a:pPr>
            <a:r>
              <a:rPr lang="it-IT" sz="2800" smtClean="0">
                <a:solidFill>
                  <a:schemeClr val="accent1"/>
                </a:solidFill>
              </a:rPr>
              <a:t>     </a:t>
            </a:r>
            <a:r>
              <a:rPr lang="it-IT" sz="2800" smtClean="0"/>
              <a:t>Il gruppo di Esine era numeroso, ma non mi hanno mai fatto scherzi, anche perchè avevano paura di mio fratello Pergianì ed inoltre io ero poco attraente .</a:t>
            </a:r>
            <a:r>
              <a:rPr lang="it-IT" sz="2800" smtClean="0">
                <a:solidFill>
                  <a:schemeClr val="accent1"/>
                </a:solidFill>
              </a:rPr>
              <a:t> </a:t>
            </a:r>
          </a:p>
          <a:p>
            <a:endParaRPr lang="it-IT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contenuto 2"/>
          <p:cNvSpPr>
            <a:spLocks noGrp="1"/>
          </p:cNvSpPr>
          <p:nvPr>
            <p:ph idx="1"/>
          </p:nvPr>
        </p:nvSpPr>
        <p:spPr>
          <a:xfrm>
            <a:off x="500063" y="642938"/>
            <a:ext cx="8229600" cy="4572000"/>
          </a:xfrm>
        </p:spPr>
        <p:txBody>
          <a:bodyPr/>
          <a:lstStyle/>
          <a:p>
            <a:r>
              <a:rPr lang="it-IT" sz="3200" i="1" smtClean="0"/>
              <a:t>Erano tante le ragazze che facevano questa scelta? </a:t>
            </a:r>
          </a:p>
          <a:p>
            <a:pPr>
              <a:buFont typeface="Wingdings 2" pitchFamily="18" charset="2"/>
              <a:buNone/>
            </a:pPr>
            <a:r>
              <a:rPr lang="it-IT" sz="3200" smtClean="0"/>
              <a:t>     Qua a Esine c’ero solo io e la mamma di Marilì ma lei aveva a casa solo il deposito dei viveri perchè i partigiani non potevano mangiare le pigne degli alberi, qualcosa dovevano avere.</a:t>
            </a:r>
            <a:endParaRPr lang="it-IT" sz="3200" smtClean="0">
              <a:solidFill>
                <a:schemeClr val="accent1"/>
              </a:solidFill>
            </a:endParaRPr>
          </a:p>
          <a:p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296</TotalTime>
  <Words>870</Words>
  <Application>Microsoft Office PowerPoint</Application>
  <PresentationFormat>Presentazione su schermo (4:3)</PresentationFormat>
  <Paragraphs>91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Modello struttura</vt:lpstr>
      </vt:variant>
      <vt:variant>
        <vt:i4>8</vt:i4>
      </vt:variant>
      <vt:variant>
        <vt:lpstr>Titoli diapositive</vt:lpstr>
      </vt:variant>
      <vt:variant>
        <vt:i4>16</vt:i4>
      </vt:variant>
    </vt:vector>
  </HeadingPairs>
  <TitlesOfParts>
    <vt:vector size="31" baseType="lpstr">
      <vt:lpstr>Century Gothic</vt:lpstr>
      <vt:lpstr>Arial</vt:lpstr>
      <vt:lpstr>Wingdings 2</vt:lpstr>
      <vt:lpstr>Verdana</vt:lpstr>
      <vt:lpstr>Calibri</vt:lpstr>
      <vt:lpstr>Bradley Hand ITC</vt:lpstr>
      <vt:lpstr>Andalus</vt:lpstr>
      <vt:lpstr>Verve</vt:lpstr>
      <vt:lpstr>Verve</vt:lpstr>
      <vt:lpstr>Verve</vt:lpstr>
      <vt:lpstr>Verve</vt:lpstr>
      <vt:lpstr>Verve</vt:lpstr>
      <vt:lpstr>Verve</vt:lpstr>
      <vt:lpstr>Verve</vt:lpstr>
      <vt:lpstr>Verve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Win7</dc:creator>
  <cp:lastModifiedBy>Xppro</cp:lastModifiedBy>
  <cp:revision>38</cp:revision>
  <dcterms:created xsi:type="dcterms:W3CDTF">2014-02-11T19:12:23Z</dcterms:created>
  <dcterms:modified xsi:type="dcterms:W3CDTF">2014-02-17T11:25:16Z</dcterms:modified>
</cp:coreProperties>
</file>